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10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72" r:id="rId3"/>
    <p:sldId id="270" r:id="rId4"/>
    <p:sldId id="271" r:id="rId5"/>
    <p:sldId id="256" r:id="rId6"/>
    <p:sldId id="265" r:id="rId7"/>
    <p:sldId id="266" r:id="rId8"/>
    <p:sldId id="267" r:id="rId9"/>
    <p:sldId id="268" r:id="rId10"/>
    <p:sldId id="269" r:id="rId11"/>
    <p:sldId id="257" r:id="rId12"/>
    <p:sldId id="258" r:id="rId13"/>
    <p:sldId id="259" r:id="rId14"/>
    <p:sldId id="263" r:id="rId15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800000"/>
    <a:srgbClr val="003300"/>
    <a:srgbClr val="00CC00"/>
    <a:srgbClr val="000066"/>
    <a:srgbClr val="0000CC"/>
    <a:srgbClr val="FF0000"/>
    <a:srgbClr val="FF6699"/>
    <a:srgbClr val="FF7C80"/>
    <a:srgbClr val="FF505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1" autoAdjust="0"/>
    <p:restoredTop sz="94638" autoAdjust="0"/>
  </p:normalViewPr>
  <p:slideViewPr>
    <p:cSldViewPr>
      <p:cViewPr varScale="1">
        <p:scale>
          <a:sx n="100" d="100"/>
          <a:sy n="100" d="100"/>
        </p:scale>
        <p:origin x="-155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__Microsoft_Office_Excel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__Microsoft_Office_Excel10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_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__Microsoft_Office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__Microsoft_Office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__Microsoft_Office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__Microsoft_Office_Excel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__Microsoft_Office_Excel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__Microsoft_Office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th-TH"/>
  <c:style val="32"/>
  <c:chart>
    <c:view3D>
      <c:rAngAx val="1"/>
    </c:view3D>
    <c:plotArea>
      <c:layout/>
      <c:bar3DChart>
        <c:barDir val="col"/>
        <c:grouping val="percentStacked"/>
        <c:ser>
          <c:idx val="0"/>
          <c:order val="0"/>
          <c:tx>
            <c:strRef>
              <c:f>Sheet1!$B$1</c:f>
              <c:strCache>
                <c:ptCount val="1"/>
                <c:pt idx="0">
                  <c:v>คนจน</c:v>
                </c:pt>
              </c:strCache>
            </c:strRef>
          </c:tx>
          <c:spPr>
            <a:solidFill>
              <a:srgbClr val="FF6600"/>
            </a:solidFill>
          </c:spPr>
          <c:cat>
            <c:strRef>
              <c:f>Sheet1!$A$2:$A$6</c:f>
              <c:strCache>
                <c:ptCount val="5"/>
                <c:pt idx="0">
                  <c:v>ภาคเหนือ</c:v>
                </c:pt>
                <c:pt idx="1">
                  <c:v>ภาคอีสาน</c:v>
                </c:pt>
                <c:pt idx="2">
                  <c:v>ภาคกลาง</c:v>
                </c:pt>
                <c:pt idx="3">
                  <c:v>ภาคใต้</c:v>
                </c:pt>
                <c:pt idx="4">
                  <c:v>รวม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40.800000000000004</c:v>
                </c:pt>
                <c:pt idx="1">
                  <c:v>67.2</c:v>
                </c:pt>
                <c:pt idx="2">
                  <c:v>44.7</c:v>
                </c:pt>
                <c:pt idx="3">
                  <c:v>45.6</c:v>
                </c:pt>
                <c:pt idx="4">
                  <c:v>49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คนชั้นกลาง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</c:spPr>
          <c:cat>
            <c:strRef>
              <c:f>Sheet1!$A$2:$A$6</c:f>
              <c:strCache>
                <c:ptCount val="5"/>
                <c:pt idx="0">
                  <c:v>ภาคเหนือ</c:v>
                </c:pt>
                <c:pt idx="1">
                  <c:v>ภาคอีสาน</c:v>
                </c:pt>
                <c:pt idx="2">
                  <c:v>ภาคกลาง</c:v>
                </c:pt>
                <c:pt idx="3">
                  <c:v>ภาคใต้</c:v>
                </c:pt>
                <c:pt idx="4">
                  <c:v>รวม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57.6</c:v>
                </c:pt>
                <c:pt idx="1">
                  <c:v>27.4</c:v>
                </c:pt>
                <c:pt idx="2">
                  <c:v>51.8</c:v>
                </c:pt>
                <c:pt idx="3">
                  <c:v>49.1</c:v>
                </c:pt>
                <c:pt idx="4">
                  <c:v>47.3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คนรวย</c:v>
                </c:pt>
              </c:strCache>
            </c:strRef>
          </c:tx>
          <c:spPr>
            <a:solidFill>
              <a:schemeClr val="tx1"/>
            </a:solidFill>
          </c:spPr>
          <c:cat>
            <c:strRef>
              <c:f>Sheet1!$A$2:$A$6</c:f>
              <c:strCache>
                <c:ptCount val="5"/>
                <c:pt idx="0">
                  <c:v>ภาคเหนือ</c:v>
                </c:pt>
                <c:pt idx="1">
                  <c:v>ภาคอีสาน</c:v>
                </c:pt>
                <c:pt idx="2">
                  <c:v>ภาคกลาง</c:v>
                </c:pt>
                <c:pt idx="3">
                  <c:v>ภาคใต้</c:v>
                </c:pt>
                <c:pt idx="4">
                  <c:v>รวม</c:v>
                </c:pt>
              </c:strCache>
            </c:strRef>
          </c:cat>
          <c:val>
            <c:numRef>
              <c:f>Sheet1!$D$2:$D$6</c:f>
              <c:numCache>
                <c:formatCode>General</c:formatCode>
                <c:ptCount val="5"/>
                <c:pt idx="0">
                  <c:v>1.6</c:v>
                </c:pt>
                <c:pt idx="1">
                  <c:v>5.5</c:v>
                </c:pt>
                <c:pt idx="2">
                  <c:v>3.5</c:v>
                </c:pt>
                <c:pt idx="3">
                  <c:v>5.2</c:v>
                </c:pt>
                <c:pt idx="4">
                  <c:v>3.8</c:v>
                </c:pt>
              </c:numCache>
            </c:numRef>
          </c:val>
        </c:ser>
        <c:dLbls/>
        <c:shape val="pyramid"/>
        <c:axId val="68291584"/>
        <c:axId val="68301568"/>
        <c:axId val="0"/>
      </c:bar3DChart>
      <c:catAx>
        <c:axId val="68291584"/>
        <c:scaling>
          <c:orientation val="minMax"/>
        </c:scaling>
        <c:axPos val="b"/>
        <c:tickLblPos val="nextTo"/>
        <c:txPr>
          <a:bodyPr/>
          <a:lstStyle/>
          <a:p>
            <a:pPr>
              <a:defRPr sz="2400" b="1">
                <a:latin typeface="DilleniaUPC" pitchFamily="18" charset="-34"/>
                <a:cs typeface="DilleniaUPC" pitchFamily="18" charset="-34"/>
              </a:defRPr>
            </a:pPr>
            <a:endParaRPr lang="th-TH"/>
          </a:p>
        </c:txPr>
        <c:crossAx val="68301568"/>
        <c:crosses val="autoZero"/>
        <c:auto val="1"/>
        <c:lblAlgn val="ctr"/>
        <c:lblOffset val="100"/>
      </c:catAx>
      <c:valAx>
        <c:axId val="68301568"/>
        <c:scaling>
          <c:orientation val="minMax"/>
        </c:scaling>
        <c:axPos val="l"/>
        <c:majorGridlines/>
        <c:numFmt formatCode="0%" sourceLinked="1"/>
        <c:tickLblPos val="nextTo"/>
        <c:crossAx val="6829158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4653937045263641"/>
          <c:y val="0.19690641608296799"/>
          <c:w val="0.17377936337140429"/>
          <c:h val="0.26084601710921035"/>
        </c:manualLayout>
      </c:layout>
      <c:spPr>
        <a:solidFill>
          <a:schemeClr val="bg1"/>
        </a:solidFill>
        <a:ln>
          <a:solidFill>
            <a:schemeClr val="bg1"/>
          </a:solidFill>
        </a:ln>
      </c:spPr>
      <c:txPr>
        <a:bodyPr/>
        <a:lstStyle/>
        <a:p>
          <a:pPr>
            <a:defRPr sz="2800" b="1">
              <a:latin typeface="DilleniaUPC" pitchFamily="18" charset="-34"/>
              <a:cs typeface="DilleniaUPC" pitchFamily="18" charset="-34"/>
            </a:defRPr>
          </a:pPr>
          <a:endParaRPr lang="th-TH"/>
        </a:p>
      </c:txPr>
    </c:legend>
    <c:plotVisOnly val="1"/>
    <c:dispBlanksAs val="gap"/>
  </c:chart>
  <c:txPr>
    <a:bodyPr/>
    <a:lstStyle/>
    <a:p>
      <a:pPr>
        <a:defRPr sz="1800"/>
      </a:pPr>
      <a:endParaRPr lang="th-TH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th-TH"/>
  <c:chart>
    <c:view3D>
      <c:perspective val="30"/>
    </c:view3D>
    <c:plotArea>
      <c:layout/>
      <c:bar3DChart>
        <c:barDir val="col"/>
        <c:grouping val="standard"/>
        <c:ser>
          <c:idx val="0"/>
          <c:order val="0"/>
          <c:tx>
            <c:strRef>
              <c:f>Sheet1!$B$1</c:f>
              <c:strCache>
                <c:ptCount val="1"/>
                <c:pt idx="0">
                  <c:v>ไม่เห็นด้วย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</c:spPr>
          <c:cat>
            <c:strRef>
              <c:f>Sheet1!$A$2:$A$6</c:f>
              <c:strCache>
                <c:ptCount val="5"/>
                <c:pt idx="0">
                  <c:v>ภาคเหนือ</c:v>
                </c:pt>
                <c:pt idx="1">
                  <c:v>ภาคอีสาน</c:v>
                </c:pt>
                <c:pt idx="2">
                  <c:v>ภาคกลาง</c:v>
                </c:pt>
                <c:pt idx="3">
                  <c:v>ภาคใต้</c:v>
                </c:pt>
                <c:pt idx="4">
                  <c:v>รวม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6.9</c:v>
                </c:pt>
                <c:pt idx="1">
                  <c:v>12.1</c:v>
                </c:pt>
                <c:pt idx="2">
                  <c:v>16.399999999999999</c:v>
                </c:pt>
                <c:pt idx="3">
                  <c:v>12.6</c:v>
                </c:pt>
                <c:pt idx="4">
                  <c:v>12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เห็นด้วย</c:v>
                </c:pt>
              </c:strCache>
            </c:strRef>
          </c:tx>
          <c:spPr>
            <a:solidFill>
              <a:srgbClr val="FF6600"/>
            </a:solidFill>
          </c:spPr>
          <c:cat>
            <c:strRef>
              <c:f>Sheet1!$A$2:$A$6</c:f>
              <c:strCache>
                <c:ptCount val="5"/>
                <c:pt idx="0">
                  <c:v>ภาคเหนือ</c:v>
                </c:pt>
                <c:pt idx="1">
                  <c:v>ภาคอีสาน</c:v>
                </c:pt>
                <c:pt idx="2">
                  <c:v>ภาคกลาง</c:v>
                </c:pt>
                <c:pt idx="3">
                  <c:v>ภาคใต้</c:v>
                </c:pt>
                <c:pt idx="4">
                  <c:v>รวม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93.1</c:v>
                </c:pt>
                <c:pt idx="1">
                  <c:v>87.9</c:v>
                </c:pt>
                <c:pt idx="2">
                  <c:v>83.6</c:v>
                </c:pt>
                <c:pt idx="3">
                  <c:v>83.9</c:v>
                </c:pt>
                <c:pt idx="4">
                  <c:v>88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Column1</c:v>
                </c:pt>
              </c:strCache>
            </c:strRef>
          </c:tx>
          <c:cat>
            <c:strRef>
              <c:f>Sheet1!$A$2:$A$6</c:f>
              <c:strCache>
                <c:ptCount val="5"/>
                <c:pt idx="0">
                  <c:v>ภาคเหนือ</c:v>
                </c:pt>
                <c:pt idx="1">
                  <c:v>ภาคอีสาน</c:v>
                </c:pt>
                <c:pt idx="2">
                  <c:v>ภาคกลาง</c:v>
                </c:pt>
                <c:pt idx="3">
                  <c:v>ภาคใต้</c:v>
                </c:pt>
                <c:pt idx="4">
                  <c:v>รวม</c:v>
                </c:pt>
              </c:strCache>
            </c:strRef>
          </c:cat>
          <c:val>
            <c:numRef>
              <c:f>Sheet1!$D$2:$D$6</c:f>
              <c:numCache>
                <c:formatCode>General</c:formatCode>
                <c:ptCount val="5"/>
              </c:numCache>
            </c:numRef>
          </c:val>
        </c:ser>
        <c:dLbls/>
        <c:shape val="pyramid"/>
        <c:axId val="72047616"/>
        <c:axId val="72061696"/>
        <c:axId val="72005376"/>
      </c:bar3DChart>
      <c:catAx>
        <c:axId val="72047616"/>
        <c:scaling>
          <c:orientation val="minMax"/>
        </c:scaling>
        <c:axPos val="b"/>
        <c:tickLblPos val="nextTo"/>
        <c:crossAx val="72061696"/>
        <c:crosses val="autoZero"/>
        <c:auto val="1"/>
        <c:lblAlgn val="ctr"/>
        <c:lblOffset val="100"/>
      </c:catAx>
      <c:valAx>
        <c:axId val="72061696"/>
        <c:scaling>
          <c:orientation val="minMax"/>
        </c:scaling>
        <c:axPos val="l"/>
        <c:majorGridlines/>
        <c:numFmt formatCode="General" sourceLinked="1"/>
        <c:tickLblPos val="nextTo"/>
        <c:crossAx val="72047616"/>
        <c:crosses val="autoZero"/>
        <c:crossBetween val="between"/>
      </c:valAx>
      <c:serAx>
        <c:axId val="72005376"/>
        <c:scaling>
          <c:orientation val="minMax"/>
        </c:scaling>
        <c:delete val="1"/>
        <c:axPos val="b"/>
        <c:tickLblPos val="none"/>
        <c:crossAx val="72061696"/>
        <c:crosses val="autoZero"/>
      </c:serAx>
    </c:plotArea>
    <c:legend>
      <c:legendPos val="r"/>
      <c:legendEntry>
        <c:idx val="2"/>
        <c:delete val="1"/>
      </c:legendEntry>
      <c:layout>
        <c:manualLayout>
          <c:xMode val="edge"/>
          <c:yMode val="edge"/>
          <c:x val="0.79161450131233557"/>
          <c:y val="0.36210154220568097"/>
          <c:w val="0.18014406953799669"/>
          <c:h val="0.17466973242519787"/>
        </c:manualLayout>
      </c:layout>
      <c:txPr>
        <a:bodyPr/>
        <a:lstStyle/>
        <a:p>
          <a:pPr>
            <a:defRPr sz="2800"/>
          </a:pPr>
          <a:endParaRPr lang="th-TH"/>
        </a:p>
      </c:txPr>
    </c:legend>
    <c:plotVisOnly val="1"/>
    <c:dispBlanksAs val="gap"/>
  </c:chart>
  <c:txPr>
    <a:bodyPr/>
    <a:lstStyle/>
    <a:p>
      <a:pPr>
        <a:defRPr sz="2400" b="1">
          <a:latin typeface="DilleniaUPC" pitchFamily="18" charset="-34"/>
          <a:cs typeface="DilleniaUPC" pitchFamily="18" charset="-34"/>
        </a:defRPr>
      </a:pPr>
      <a:endParaRPr lang="th-TH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th-TH"/>
  <c:chart>
    <c:view3D>
      <c:perspective val="30"/>
    </c:view3D>
    <c:plotArea>
      <c:layout/>
      <c:bar3DChart>
        <c:barDir val="col"/>
        <c:grouping val="percentStacked"/>
        <c:ser>
          <c:idx val="0"/>
          <c:order val="0"/>
          <c:tx>
            <c:strRef>
              <c:f>Sheet1!$B$1</c:f>
              <c:strCache>
                <c:ptCount val="1"/>
                <c:pt idx="0">
                  <c:v>หวยแพง</c:v>
                </c:pt>
              </c:strCache>
            </c:strRef>
          </c:tx>
          <c:spPr>
            <a:solidFill>
              <a:srgbClr val="800000"/>
            </a:solidFill>
          </c:spPr>
          <c:cat>
            <c:strRef>
              <c:f>Sheet1!$A$2:$A$6</c:f>
              <c:strCache>
                <c:ptCount val="5"/>
                <c:pt idx="0">
                  <c:v>ภาคเหนือ</c:v>
                </c:pt>
                <c:pt idx="1">
                  <c:v>ภาคอีสาน</c:v>
                </c:pt>
                <c:pt idx="2">
                  <c:v>ภาคกลาง</c:v>
                </c:pt>
                <c:pt idx="3">
                  <c:v>ภาคใต้</c:v>
                </c:pt>
                <c:pt idx="4">
                  <c:v>รวม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27.1</c:v>
                </c:pt>
                <c:pt idx="1">
                  <c:v>43.3</c:v>
                </c:pt>
                <c:pt idx="2">
                  <c:v>21.3</c:v>
                </c:pt>
                <c:pt idx="3">
                  <c:v>36.1</c:v>
                </c:pt>
                <c:pt idx="4">
                  <c:v>31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เลขล็อค</c:v>
                </c:pt>
              </c:strCache>
            </c:strRef>
          </c:tx>
          <c:spPr>
            <a:solidFill>
              <a:srgbClr val="FF6600"/>
            </a:solidFill>
          </c:spPr>
          <c:cat>
            <c:strRef>
              <c:f>Sheet1!$A$2:$A$6</c:f>
              <c:strCache>
                <c:ptCount val="5"/>
                <c:pt idx="0">
                  <c:v>ภาคเหนือ</c:v>
                </c:pt>
                <c:pt idx="1">
                  <c:v>ภาคอีสาน</c:v>
                </c:pt>
                <c:pt idx="2">
                  <c:v>ภาคกลาง</c:v>
                </c:pt>
                <c:pt idx="3">
                  <c:v>ภาคใต้</c:v>
                </c:pt>
                <c:pt idx="4">
                  <c:v>รวม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28.4</c:v>
                </c:pt>
                <c:pt idx="1">
                  <c:v>18.600000000000001</c:v>
                </c:pt>
                <c:pt idx="2">
                  <c:v>28.7</c:v>
                </c:pt>
                <c:pt idx="3">
                  <c:v>24</c:v>
                </c:pt>
                <c:pt idx="4">
                  <c:v>25.3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ความไม่โปร่งใส</c:v>
                </c:pt>
              </c:strCache>
            </c:strRef>
          </c:tx>
          <c:spPr>
            <a:solidFill>
              <a:schemeClr val="bg2">
                <a:lumMod val="90000"/>
              </a:schemeClr>
            </a:solidFill>
            <a:ln w="25400">
              <a:noFill/>
            </a:ln>
          </c:spPr>
          <c:cat>
            <c:strRef>
              <c:f>Sheet1!$A$2:$A$6</c:f>
              <c:strCache>
                <c:ptCount val="5"/>
                <c:pt idx="0">
                  <c:v>ภาคเหนือ</c:v>
                </c:pt>
                <c:pt idx="1">
                  <c:v>ภาคอีสาน</c:v>
                </c:pt>
                <c:pt idx="2">
                  <c:v>ภาคกลาง</c:v>
                </c:pt>
                <c:pt idx="3">
                  <c:v>ภาคใต้</c:v>
                </c:pt>
                <c:pt idx="4">
                  <c:v>รวม</c:v>
                </c:pt>
              </c:strCache>
            </c:strRef>
          </c:cat>
          <c:val>
            <c:numRef>
              <c:f>Sheet1!$D$2:$D$6</c:f>
              <c:numCache>
                <c:formatCode>General</c:formatCode>
                <c:ptCount val="5"/>
                <c:pt idx="0">
                  <c:v>26.1</c:v>
                </c:pt>
                <c:pt idx="1">
                  <c:v>17.600000000000001</c:v>
                </c:pt>
                <c:pt idx="2">
                  <c:v>35</c:v>
                </c:pt>
                <c:pt idx="3">
                  <c:v>21.3</c:v>
                </c:pt>
                <c:pt idx="4">
                  <c:v>25.7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นักการเมือง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 w="25400">
              <a:noFill/>
            </a:ln>
          </c:spPr>
          <c:cat>
            <c:strRef>
              <c:f>Sheet1!$A$2:$A$6</c:f>
              <c:strCache>
                <c:ptCount val="5"/>
                <c:pt idx="0">
                  <c:v>ภาคเหนือ</c:v>
                </c:pt>
                <c:pt idx="1">
                  <c:v>ภาคอีสาน</c:v>
                </c:pt>
                <c:pt idx="2">
                  <c:v>ภาคกลาง</c:v>
                </c:pt>
                <c:pt idx="3">
                  <c:v>ภาคใต้</c:v>
                </c:pt>
                <c:pt idx="4">
                  <c:v>รวม</c:v>
                </c:pt>
              </c:strCache>
            </c:strRef>
          </c:cat>
          <c:val>
            <c:numRef>
              <c:f>Sheet1!$E$2:$E$6</c:f>
              <c:numCache>
                <c:formatCode>General</c:formatCode>
                <c:ptCount val="5"/>
                <c:pt idx="0">
                  <c:v>18.399999999999999</c:v>
                </c:pt>
                <c:pt idx="1">
                  <c:v>20.6</c:v>
                </c:pt>
                <c:pt idx="2">
                  <c:v>14.1</c:v>
                </c:pt>
                <c:pt idx="3">
                  <c:v>18</c:v>
                </c:pt>
                <c:pt idx="4">
                  <c:v>17.600000000000001</c:v>
                </c:pt>
              </c:numCache>
            </c:numRef>
          </c:val>
        </c:ser>
        <c:dLbls/>
        <c:shape val="box"/>
        <c:axId val="68539520"/>
        <c:axId val="68541056"/>
        <c:axId val="0"/>
      </c:bar3DChart>
      <c:catAx>
        <c:axId val="68539520"/>
        <c:scaling>
          <c:orientation val="minMax"/>
        </c:scaling>
        <c:axPos val="b"/>
        <c:numFmt formatCode="d/m/yyyy" sourceLinked="1"/>
        <c:tickLblPos val="nextTo"/>
        <c:txPr>
          <a:bodyPr/>
          <a:lstStyle/>
          <a:p>
            <a:pPr>
              <a:defRPr sz="2400"/>
            </a:pPr>
            <a:endParaRPr lang="th-TH"/>
          </a:p>
        </c:txPr>
        <c:crossAx val="68541056"/>
        <c:crosses val="autoZero"/>
        <c:auto val="1"/>
        <c:lblAlgn val="ctr"/>
        <c:lblOffset val="100"/>
      </c:catAx>
      <c:valAx>
        <c:axId val="68541056"/>
        <c:scaling>
          <c:orientation val="minMax"/>
        </c:scaling>
        <c:axPos val="l"/>
        <c:majorGridlines/>
        <c:numFmt formatCode="0%" sourceLinked="1"/>
        <c:tickLblPos val="nextTo"/>
        <c:crossAx val="6853952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4737984294929094"/>
          <c:y val="0.13593997100459349"/>
          <c:w val="0.25176871103957638"/>
          <c:h val="0.58047116849842451"/>
        </c:manualLayout>
      </c:layout>
      <c:txPr>
        <a:bodyPr/>
        <a:lstStyle/>
        <a:p>
          <a:pPr>
            <a:defRPr sz="2800"/>
          </a:pPr>
          <a:endParaRPr lang="th-TH"/>
        </a:p>
      </c:txPr>
    </c:legend>
    <c:plotVisOnly val="1"/>
    <c:dispBlanksAs val="gap"/>
  </c:chart>
  <c:txPr>
    <a:bodyPr/>
    <a:lstStyle/>
    <a:p>
      <a:pPr>
        <a:defRPr sz="3200" b="1">
          <a:latin typeface="DilleniaUPC" pitchFamily="18" charset="-34"/>
          <a:cs typeface="DilleniaUPC" pitchFamily="18" charset="-34"/>
        </a:defRPr>
      </a:pPr>
      <a:endParaRPr lang="th-TH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th-TH"/>
  <c:chart>
    <c:view3D>
      <c:perspective val="30"/>
    </c:view3D>
    <c:plotArea>
      <c:layout/>
      <c:bar3DChart>
        <c:barDir val="col"/>
        <c:grouping val="percentStacked"/>
        <c:ser>
          <c:idx val="0"/>
          <c:order val="0"/>
          <c:tx>
            <c:strRef>
              <c:f>Sheet1!$B$1</c:f>
              <c:strCache>
                <c:ptCount val="1"/>
                <c:pt idx="0">
                  <c:v>หวยแพง</c:v>
                </c:pt>
              </c:strCache>
            </c:strRef>
          </c:tx>
          <c:spPr>
            <a:solidFill>
              <a:srgbClr val="800000"/>
            </a:solidFill>
          </c:spPr>
          <c:cat>
            <c:strRef>
              <c:f>Sheet1!$A$2:$A$6</c:f>
              <c:strCache>
                <c:ptCount val="5"/>
                <c:pt idx="0">
                  <c:v>ภาคเหนือ</c:v>
                </c:pt>
                <c:pt idx="1">
                  <c:v>ภาคอีสาน</c:v>
                </c:pt>
                <c:pt idx="2">
                  <c:v>ภาคกลาง</c:v>
                </c:pt>
                <c:pt idx="3">
                  <c:v>ภาคใต้</c:v>
                </c:pt>
                <c:pt idx="4">
                  <c:v>รวม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38</c:v>
                </c:pt>
                <c:pt idx="1">
                  <c:v>48.4</c:v>
                </c:pt>
                <c:pt idx="2">
                  <c:v>19.3</c:v>
                </c:pt>
                <c:pt idx="3">
                  <c:v>38</c:v>
                </c:pt>
                <c:pt idx="4">
                  <c:v>35.1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เลขล็อค</c:v>
                </c:pt>
              </c:strCache>
            </c:strRef>
          </c:tx>
          <c:spPr>
            <a:solidFill>
              <a:srgbClr val="FF6600"/>
            </a:solidFill>
          </c:spPr>
          <c:cat>
            <c:strRef>
              <c:f>Sheet1!$A$2:$A$6</c:f>
              <c:strCache>
                <c:ptCount val="5"/>
                <c:pt idx="0">
                  <c:v>ภาคเหนือ</c:v>
                </c:pt>
                <c:pt idx="1">
                  <c:v>ภาคอีสาน</c:v>
                </c:pt>
                <c:pt idx="2">
                  <c:v>ภาคกลาง</c:v>
                </c:pt>
                <c:pt idx="3">
                  <c:v>ภาคใต้</c:v>
                </c:pt>
                <c:pt idx="4">
                  <c:v>รวม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15.1</c:v>
                </c:pt>
                <c:pt idx="1">
                  <c:v>20.100000000000001</c:v>
                </c:pt>
                <c:pt idx="2">
                  <c:v>22.5</c:v>
                </c:pt>
                <c:pt idx="3">
                  <c:v>21.3</c:v>
                </c:pt>
                <c:pt idx="4">
                  <c:v>19.600000000000001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ความไม่โปร่งใส</c:v>
                </c:pt>
              </c:strCache>
            </c:strRef>
          </c:tx>
          <c:spPr>
            <a:solidFill>
              <a:schemeClr val="bg2">
                <a:lumMod val="90000"/>
              </a:schemeClr>
            </a:solidFill>
            <a:ln w="25400">
              <a:noFill/>
            </a:ln>
          </c:spPr>
          <c:cat>
            <c:strRef>
              <c:f>Sheet1!$A$2:$A$6</c:f>
              <c:strCache>
                <c:ptCount val="5"/>
                <c:pt idx="0">
                  <c:v>ภาคเหนือ</c:v>
                </c:pt>
                <c:pt idx="1">
                  <c:v>ภาคอีสาน</c:v>
                </c:pt>
                <c:pt idx="2">
                  <c:v>ภาคกลาง</c:v>
                </c:pt>
                <c:pt idx="3">
                  <c:v>ภาคใต้</c:v>
                </c:pt>
                <c:pt idx="4">
                  <c:v>รวม</c:v>
                </c:pt>
              </c:strCache>
            </c:strRef>
          </c:cat>
          <c:val>
            <c:numRef>
              <c:f>Sheet1!$D$2:$D$6</c:f>
              <c:numCache>
                <c:formatCode>General</c:formatCode>
                <c:ptCount val="5"/>
                <c:pt idx="0">
                  <c:v>20.100000000000001</c:v>
                </c:pt>
                <c:pt idx="1">
                  <c:v>13.5</c:v>
                </c:pt>
                <c:pt idx="2">
                  <c:v>32.6</c:v>
                </c:pt>
                <c:pt idx="3">
                  <c:v>20.8</c:v>
                </c:pt>
                <c:pt idx="4">
                  <c:v>22.2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นักการเมือง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 w="25400">
              <a:noFill/>
            </a:ln>
          </c:spPr>
          <c:cat>
            <c:strRef>
              <c:f>Sheet1!$A$2:$A$6</c:f>
              <c:strCache>
                <c:ptCount val="5"/>
                <c:pt idx="0">
                  <c:v>ภาคเหนือ</c:v>
                </c:pt>
                <c:pt idx="1">
                  <c:v>ภาคอีสาน</c:v>
                </c:pt>
                <c:pt idx="2">
                  <c:v>ภาคกลาง</c:v>
                </c:pt>
                <c:pt idx="3">
                  <c:v>ภาคใต้</c:v>
                </c:pt>
                <c:pt idx="4">
                  <c:v>รวม</c:v>
                </c:pt>
              </c:strCache>
            </c:strRef>
          </c:cat>
          <c:val>
            <c:numRef>
              <c:f>Sheet1!$E$2:$E$6</c:f>
              <c:numCache>
                <c:formatCode>General</c:formatCode>
                <c:ptCount val="5"/>
                <c:pt idx="0">
                  <c:v>26.8</c:v>
                </c:pt>
                <c:pt idx="1">
                  <c:v>17.8</c:v>
                </c:pt>
                <c:pt idx="2">
                  <c:v>24.4</c:v>
                </c:pt>
                <c:pt idx="3">
                  <c:v>19.3</c:v>
                </c:pt>
                <c:pt idx="4">
                  <c:v>22.5</c:v>
                </c:pt>
              </c:numCache>
            </c:numRef>
          </c:val>
        </c:ser>
        <c:dLbls/>
        <c:shape val="box"/>
        <c:axId val="68643840"/>
        <c:axId val="68666112"/>
        <c:axId val="0"/>
      </c:bar3DChart>
      <c:catAx>
        <c:axId val="68643840"/>
        <c:scaling>
          <c:orientation val="minMax"/>
        </c:scaling>
        <c:axPos val="b"/>
        <c:numFmt formatCode="d/m/yyyy" sourceLinked="1"/>
        <c:tickLblPos val="nextTo"/>
        <c:txPr>
          <a:bodyPr/>
          <a:lstStyle/>
          <a:p>
            <a:pPr>
              <a:defRPr sz="2400"/>
            </a:pPr>
            <a:endParaRPr lang="th-TH"/>
          </a:p>
        </c:txPr>
        <c:crossAx val="68666112"/>
        <c:crosses val="autoZero"/>
        <c:auto val="1"/>
        <c:lblAlgn val="ctr"/>
        <c:lblOffset val="100"/>
      </c:catAx>
      <c:valAx>
        <c:axId val="68666112"/>
        <c:scaling>
          <c:orientation val="minMax"/>
        </c:scaling>
        <c:axPos val="l"/>
        <c:majorGridlines/>
        <c:numFmt formatCode="0%" sourceLinked="1"/>
        <c:tickLblPos val="nextTo"/>
        <c:crossAx val="6864384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4737984294929072"/>
          <c:y val="0.13593997100459349"/>
          <c:w val="0.25176871103957638"/>
          <c:h val="0.58047116849842451"/>
        </c:manualLayout>
      </c:layout>
      <c:txPr>
        <a:bodyPr/>
        <a:lstStyle/>
        <a:p>
          <a:pPr>
            <a:defRPr sz="2800"/>
          </a:pPr>
          <a:endParaRPr lang="th-TH"/>
        </a:p>
      </c:txPr>
    </c:legend>
    <c:plotVisOnly val="1"/>
    <c:dispBlanksAs val="gap"/>
  </c:chart>
  <c:txPr>
    <a:bodyPr/>
    <a:lstStyle/>
    <a:p>
      <a:pPr>
        <a:defRPr sz="3200" b="1">
          <a:latin typeface="DilleniaUPC" pitchFamily="18" charset="-34"/>
          <a:cs typeface="DilleniaUPC" pitchFamily="18" charset="-34"/>
        </a:defRPr>
      </a:pPr>
      <a:endParaRPr lang="th-TH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th-TH"/>
  <c:chart>
    <c:view3D>
      <c:rotX val="25"/>
      <c:rotY val="30"/>
      <c:perspective val="0"/>
    </c:view3D>
    <c:plotArea>
      <c:layout/>
      <c:bar3DChart>
        <c:barDir val="col"/>
        <c:grouping val="percentStacked"/>
        <c:ser>
          <c:idx val="0"/>
          <c:order val="0"/>
          <c:tx>
            <c:strRef>
              <c:f>Sheet1!$B$1</c:f>
              <c:strCache>
                <c:ptCount val="1"/>
                <c:pt idx="0">
                  <c:v>กองสลาก</c:v>
                </c:pt>
              </c:strCache>
            </c:strRef>
          </c:tx>
          <c:spPr>
            <a:solidFill>
              <a:srgbClr val="800000"/>
            </a:solidFill>
          </c:spPr>
          <c:cat>
            <c:strRef>
              <c:f>Sheet1!$A$2:$A$6</c:f>
              <c:strCache>
                <c:ptCount val="5"/>
                <c:pt idx="0">
                  <c:v>ภาคเหนือ</c:v>
                </c:pt>
                <c:pt idx="1">
                  <c:v>ภาคอีสาน</c:v>
                </c:pt>
                <c:pt idx="2">
                  <c:v>ภาคกลาง</c:v>
                </c:pt>
                <c:pt idx="3">
                  <c:v>ภาคใต้</c:v>
                </c:pt>
                <c:pt idx="4">
                  <c:v>รวม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21.8</c:v>
                </c:pt>
                <c:pt idx="1">
                  <c:v>24</c:v>
                </c:pt>
                <c:pt idx="2">
                  <c:v>24.6</c:v>
                </c:pt>
                <c:pt idx="3">
                  <c:v>23.6</c:v>
                </c:pt>
                <c:pt idx="4">
                  <c:v>23.5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ผู้บริโภค</c:v>
                </c:pt>
              </c:strCache>
            </c:strRef>
          </c:tx>
          <c:spPr>
            <a:solidFill>
              <a:schemeClr val="bg2">
                <a:lumMod val="90000"/>
              </a:schemeClr>
            </a:solidFill>
          </c:spPr>
          <c:cat>
            <c:strRef>
              <c:f>Sheet1!$A$2:$A$6</c:f>
              <c:strCache>
                <c:ptCount val="5"/>
                <c:pt idx="0">
                  <c:v>ภาคเหนือ</c:v>
                </c:pt>
                <c:pt idx="1">
                  <c:v>ภาคอีสาน</c:v>
                </c:pt>
                <c:pt idx="2">
                  <c:v>ภาคกลาง</c:v>
                </c:pt>
                <c:pt idx="3">
                  <c:v>ภาคใต้</c:v>
                </c:pt>
                <c:pt idx="4">
                  <c:v>รวม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15.8</c:v>
                </c:pt>
                <c:pt idx="1">
                  <c:v>11.9</c:v>
                </c:pt>
                <c:pt idx="2">
                  <c:v>12.3</c:v>
                </c:pt>
                <c:pt idx="3">
                  <c:v>9.2000000000000011</c:v>
                </c:pt>
                <c:pt idx="4">
                  <c:v>12.7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ผู้ค้ารายย่อย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  <a:ln w="25400">
              <a:noFill/>
            </a:ln>
          </c:spPr>
          <c:cat>
            <c:strRef>
              <c:f>Sheet1!$A$2:$A$6</c:f>
              <c:strCache>
                <c:ptCount val="5"/>
                <c:pt idx="0">
                  <c:v>ภาคเหนือ</c:v>
                </c:pt>
                <c:pt idx="1">
                  <c:v>ภาคอีสาน</c:v>
                </c:pt>
                <c:pt idx="2">
                  <c:v>ภาคกลาง</c:v>
                </c:pt>
                <c:pt idx="3">
                  <c:v>ภาคใต้</c:v>
                </c:pt>
                <c:pt idx="4">
                  <c:v>รวม</c:v>
                </c:pt>
              </c:strCache>
            </c:strRef>
          </c:cat>
          <c:val>
            <c:numRef>
              <c:f>Sheet1!$D$2:$D$6</c:f>
              <c:numCache>
                <c:formatCode>General</c:formatCode>
                <c:ptCount val="5"/>
                <c:pt idx="0">
                  <c:v>18.8</c:v>
                </c:pt>
                <c:pt idx="1">
                  <c:v>13.2</c:v>
                </c:pt>
                <c:pt idx="2">
                  <c:v>24.8</c:v>
                </c:pt>
                <c:pt idx="3">
                  <c:v>17.7</c:v>
                </c:pt>
                <c:pt idx="4">
                  <c:v>19.600000000000001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ยี่ปั๊วซาปั๊ว</c:v>
                </c:pt>
              </c:strCache>
            </c:strRef>
          </c:tx>
          <c:spPr>
            <a:solidFill>
              <a:srgbClr val="FF6600"/>
            </a:solidFill>
            <a:ln w="25400">
              <a:noFill/>
            </a:ln>
          </c:spPr>
          <c:cat>
            <c:strRef>
              <c:f>Sheet1!$A$2:$A$6</c:f>
              <c:strCache>
                <c:ptCount val="5"/>
                <c:pt idx="0">
                  <c:v>ภาคเหนือ</c:v>
                </c:pt>
                <c:pt idx="1">
                  <c:v>ภาคอีสาน</c:v>
                </c:pt>
                <c:pt idx="2">
                  <c:v>ภาคกลาง</c:v>
                </c:pt>
                <c:pt idx="3">
                  <c:v>ภาคใต้</c:v>
                </c:pt>
                <c:pt idx="4">
                  <c:v>รวม</c:v>
                </c:pt>
              </c:strCache>
            </c:strRef>
          </c:cat>
          <c:val>
            <c:numRef>
              <c:f>Sheet1!$E$2:$E$6</c:f>
              <c:numCache>
                <c:formatCode>General</c:formatCode>
                <c:ptCount val="5"/>
                <c:pt idx="0">
                  <c:v>43.3</c:v>
                </c:pt>
                <c:pt idx="1">
                  <c:v>49.6</c:v>
                </c:pt>
                <c:pt idx="2">
                  <c:v>37.4</c:v>
                </c:pt>
                <c:pt idx="3">
                  <c:v>28.6</c:v>
                </c:pt>
                <c:pt idx="4">
                  <c:v>43.3</c:v>
                </c:pt>
              </c:numCache>
            </c:numRef>
          </c:val>
        </c:ser>
        <c:dLbls/>
        <c:shape val="box"/>
        <c:axId val="68785280"/>
        <c:axId val="68786816"/>
        <c:axId val="0"/>
      </c:bar3DChart>
      <c:catAx>
        <c:axId val="68785280"/>
        <c:scaling>
          <c:orientation val="minMax"/>
        </c:scaling>
        <c:axPos val="b"/>
        <c:numFmt formatCode="d/m/yyyy" sourceLinked="1"/>
        <c:tickLblPos val="nextTo"/>
        <c:crossAx val="68786816"/>
        <c:crosses val="autoZero"/>
        <c:auto val="1"/>
        <c:lblAlgn val="ctr"/>
        <c:lblOffset val="100"/>
      </c:catAx>
      <c:valAx>
        <c:axId val="68786816"/>
        <c:scaling>
          <c:orientation val="minMax"/>
        </c:scaling>
        <c:axPos val="l"/>
        <c:majorGridlines/>
        <c:numFmt formatCode="0%" sourceLinked="1"/>
        <c:tickLblPos val="nextTo"/>
        <c:crossAx val="6878528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9070614610673651"/>
          <c:y val="0.21051778491000631"/>
          <c:w val="0.17310903324584426"/>
          <c:h val="0.3534678111813378"/>
        </c:manualLayout>
      </c:layout>
      <c:txPr>
        <a:bodyPr/>
        <a:lstStyle/>
        <a:p>
          <a:pPr rtl="0">
            <a:defRPr sz="2800"/>
          </a:pPr>
          <a:endParaRPr lang="th-TH"/>
        </a:p>
      </c:txPr>
    </c:legend>
    <c:plotVisOnly val="1"/>
    <c:dispBlanksAs val="gap"/>
  </c:chart>
  <c:txPr>
    <a:bodyPr/>
    <a:lstStyle/>
    <a:p>
      <a:pPr>
        <a:defRPr sz="2400" b="1">
          <a:latin typeface="DilleniaUPC" pitchFamily="18" charset="-34"/>
          <a:cs typeface="DilleniaUPC" pitchFamily="18" charset="-34"/>
        </a:defRPr>
      </a:pPr>
      <a:endParaRPr lang="th-TH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th-TH"/>
  <c:chart>
    <c:view3D>
      <c:rotX val="25"/>
      <c:rotY val="30"/>
      <c:perspective val="0"/>
    </c:view3D>
    <c:plotArea>
      <c:layout/>
      <c:bar3DChart>
        <c:barDir val="col"/>
        <c:grouping val="percentStacked"/>
        <c:ser>
          <c:idx val="0"/>
          <c:order val="0"/>
          <c:tx>
            <c:strRef>
              <c:f>Sheet1!$B$1</c:f>
              <c:strCache>
                <c:ptCount val="1"/>
                <c:pt idx="0">
                  <c:v>กองสลาก</c:v>
                </c:pt>
              </c:strCache>
            </c:strRef>
          </c:tx>
          <c:spPr>
            <a:solidFill>
              <a:srgbClr val="800000"/>
            </a:solidFill>
          </c:spPr>
          <c:cat>
            <c:strRef>
              <c:f>Sheet1!$A$2:$A$6</c:f>
              <c:strCache>
                <c:ptCount val="5"/>
                <c:pt idx="0">
                  <c:v>ภาคเหนือ</c:v>
                </c:pt>
                <c:pt idx="1">
                  <c:v>ภาคอีสาน</c:v>
                </c:pt>
                <c:pt idx="2">
                  <c:v>ภาคกลาง</c:v>
                </c:pt>
                <c:pt idx="3">
                  <c:v>ภาคใต้</c:v>
                </c:pt>
                <c:pt idx="4">
                  <c:v>รวม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56.4</c:v>
                </c:pt>
                <c:pt idx="1">
                  <c:v>47.7</c:v>
                </c:pt>
                <c:pt idx="2">
                  <c:v>67.599999999999994</c:v>
                </c:pt>
                <c:pt idx="3">
                  <c:v>55.5</c:v>
                </c:pt>
                <c:pt idx="4">
                  <c:v>57.4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ผู้บริโภค</c:v>
                </c:pt>
              </c:strCache>
            </c:strRef>
          </c:tx>
          <c:spPr>
            <a:solidFill>
              <a:schemeClr val="bg2">
                <a:lumMod val="90000"/>
              </a:schemeClr>
            </a:solidFill>
          </c:spPr>
          <c:cat>
            <c:strRef>
              <c:f>Sheet1!$A$2:$A$6</c:f>
              <c:strCache>
                <c:ptCount val="5"/>
                <c:pt idx="0">
                  <c:v>ภาคเหนือ</c:v>
                </c:pt>
                <c:pt idx="1">
                  <c:v>ภาคอีสาน</c:v>
                </c:pt>
                <c:pt idx="2">
                  <c:v>ภาคกลาง</c:v>
                </c:pt>
                <c:pt idx="3">
                  <c:v>ภาคใต้</c:v>
                </c:pt>
                <c:pt idx="4">
                  <c:v>รวม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11.7</c:v>
                </c:pt>
                <c:pt idx="1">
                  <c:v>12.1</c:v>
                </c:pt>
                <c:pt idx="2">
                  <c:v>4.9000000000000004</c:v>
                </c:pt>
                <c:pt idx="3">
                  <c:v>6.2</c:v>
                </c:pt>
                <c:pt idx="4">
                  <c:v>8.8000000000000007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ผู้ค้ารายย่อย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  <a:ln w="25400">
              <a:noFill/>
            </a:ln>
          </c:spPr>
          <c:cat>
            <c:strRef>
              <c:f>Sheet1!$A$2:$A$6</c:f>
              <c:strCache>
                <c:ptCount val="5"/>
                <c:pt idx="0">
                  <c:v>ภาคเหนือ</c:v>
                </c:pt>
                <c:pt idx="1">
                  <c:v>ภาคอีสาน</c:v>
                </c:pt>
                <c:pt idx="2">
                  <c:v>ภาคกลาง</c:v>
                </c:pt>
                <c:pt idx="3">
                  <c:v>ภาคใต้</c:v>
                </c:pt>
                <c:pt idx="4">
                  <c:v>รวม</c:v>
                </c:pt>
              </c:strCache>
            </c:strRef>
          </c:cat>
          <c:val>
            <c:numRef>
              <c:f>Sheet1!$D$2:$D$6</c:f>
              <c:numCache>
                <c:formatCode>General</c:formatCode>
                <c:ptCount val="5"/>
                <c:pt idx="0">
                  <c:v>9.8000000000000007</c:v>
                </c:pt>
                <c:pt idx="1">
                  <c:v>4</c:v>
                </c:pt>
                <c:pt idx="2">
                  <c:v>9.2000000000000011</c:v>
                </c:pt>
                <c:pt idx="3">
                  <c:v>9.1</c:v>
                </c:pt>
                <c:pt idx="4">
                  <c:v>8.2000000000000011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ยี่ปั๊วซาปั๊ว</c:v>
                </c:pt>
              </c:strCache>
            </c:strRef>
          </c:tx>
          <c:spPr>
            <a:solidFill>
              <a:srgbClr val="FF6600"/>
            </a:solidFill>
            <a:ln w="25400">
              <a:noFill/>
            </a:ln>
          </c:spPr>
          <c:cat>
            <c:strRef>
              <c:f>Sheet1!$A$2:$A$6</c:f>
              <c:strCache>
                <c:ptCount val="5"/>
                <c:pt idx="0">
                  <c:v>ภาคเหนือ</c:v>
                </c:pt>
                <c:pt idx="1">
                  <c:v>ภาคอีสาน</c:v>
                </c:pt>
                <c:pt idx="2">
                  <c:v>ภาคกลาง</c:v>
                </c:pt>
                <c:pt idx="3">
                  <c:v>ภาคใต้</c:v>
                </c:pt>
                <c:pt idx="4">
                  <c:v>รวม</c:v>
                </c:pt>
              </c:strCache>
            </c:strRef>
          </c:cat>
          <c:val>
            <c:numRef>
              <c:f>Sheet1!$E$2:$E$6</c:f>
              <c:numCache>
                <c:formatCode>General</c:formatCode>
                <c:ptCount val="5"/>
                <c:pt idx="0">
                  <c:v>22.1</c:v>
                </c:pt>
                <c:pt idx="1">
                  <c:v>35.4</c:v>
                </c:pt>
                <c:pt idx="2">
                  <c:v>16.600000000000001</c:v>
                </c:pt>
                <c:pt idx="3">
                  <c:v>28.6</c:v>
                </c:pt>
                <c:pt idx="4">
                  <c:v>24.9</c:v>
                </c:pt>
              </c:numCache>
            </c:numRef>
          </c:val>
        </c:ser>
        <c:dLbls/>
        <c:shape val="box"/>
        <c:axId val="69942272"/>
        <c:axId val="69956352"/>
        <c:axId val="0"/>
      </c:bar3DChart>
      <c:catAx>
        <c:axId val="69942272"/>
        <c:scaling>
          <c:orientation val="minMax"/>
        </c:scaling>
        <c:axPos val="b"/>
        <c:numFmt formatCode="d/m/yyyy" sourceLinked="1"/>
        <c:tickLblPos val="nextTo"/>
        <c:crossAx val="69956352"/>
        <c:crosses val="autoZero"/>
        <c:auto val="1"/>
        <c:lblAlgn val="ctr"/>
        <c:lblOffset val="100"/>
      </c:catAx>
      <c:valAx>
        <c:axId val="69956352"/>
        <c:scaling>
          <c:orientation val="minMax"/>
        </c:scaling>
        <c:axPos val="l"/>
        <c:majorGridlines/>
        <c:numFmt formatCode="0%" sourceLinked="1"/>
        <c:tickLblPos val="nextTo"/>
        <c:crossAx val="6994227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837617016622922"/>
          <c:y val="0.20412833712666351"/>
          <c:w val="0.17310903324584426"/>
          <c:h val="0.3534678111813378"/>
        </c:manualLayout>
      </c:layout>
      <c:txPr>
        <a:bodyPr/>
        <a:lstStyle/>
        <a:p>
          <a:pPr rtl="0">
            <a:defRPr sz="2800"/>
          </a:pPr>
          <a:endParaRPr lang="th-TH"/>
        </a:p>
      </c:txPr>
    </c:legend>
    <c:plotVisOnly val="1"/>
    <c:dispBlanksAs val="gap"/>
  </c:chart>
  <c:txPr>
    <a:bodyPr/>
    <a:lstStyle/>
    <a:p>
      <a:pPr>
        <a:defRPr sz="2400" b="1">
          <a:latin typeface="DilleniaUPC" pitchFamily="18" charset="-34"/>
          <a:cs typeface="DilleniaUPC" pitchFamily="18" charset="-34"/>
        </a:defRPr>
      </a:pPr>
      <a:endParaRPr lang="th-TH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th-TH"/>
  <c:chart>
    <c:plotArea>
      <c:layout/>
      <c:barChart>
        <c:barDir val="bar"/>
        <c:grouping val="percentStacked"/>
        <c:ser>
          <c:idx val="0"/>
          <c:order val="0"/>
          <c:tx>
            <c:strRef>
              <c:f>Sheet1!$B$1</c:f>
              <c:strCache>
                <c:ptCount val="1"/>
                <c:pt idx="0">
                  <c:v>เชื่อ</c:v>
                </c:pt>
              </c:strCache>
            </c:strRef>
          </c:tx>
          <c:spPr>
            <a:solidFill>
              <a:srgbClr val="FF6600"/>
            </a:solidFill>
          </c:spPr>
          <c:cat>
            <c:strRef>
              <c:f>Sheet1!$A$2:$A$6</c:f>
              <c:strCache>
                <c:ptCount val="5"/>
                <c:pt idx="0">
                  <c:v>ภาคเหนือ</c:v>
                </c:pt>
                <c:pt idx="1">
                  <c:v>ภาคอีสาน</c:v>
                </c:pt>
                <c:pt idx="2">
                  <c:v>ภาคกลาง</c:v>
                </c:pt>
                <c:pt idx="3">
                  <c:v>ภาคใต้</c:v>
                </c:pt>
                <c:pt idx="4">
                  <c:v>รวม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68.099999999999994</c:v>
                </c:pt>
                <c:pt idx="1">
                  <c:v>73</c:v>
                </c:pt>
                <c:pt idx="2">
                  <c:v>74.099999999999994</c:v>
                </c:pt>
                <c:pt idx="3">
                  <c:v>66.3</c:v>
                </c:pt>
                <c:pt idx="4">
                  <c:v>70.5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ไม่แน่ใจ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</c:spPr>
          <c:cat>
            <c:strRef>
              <c:f>Sheet1!$A$2:$A$6</c:f>
              <c:strCache>
                <c:ptCount val="5"/>
                <c:pt idx="0">
                  <c:v>ภาคเหนือ</c:v>
                </c:pt>
                <c:pt idx="1">
                  <c:v>ภาคอีสาน</c:v>
                </c:pt>
                <c:pt idx="2">
                  <c:v>ภาคกลาง</c:v>
                </c:pt>
                <c:pt idx="3">
                  <c:v>ภาคใต้</c:v>
                </c:pt>
                <c:pt idx="4">
                  <c:v>รวม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18</c:v>
                </c:pt>
                <c:pt idx="1">
                  <c:v>10.200000000000001</c:v>
                </c:pt>
                <c:pt idx="2">
                  <c:v>13.2</c:v>
                </c:pt>
                <c:pt idx="3">
                  <c:v>11.1</c:v>
                </c:pt>
                <c:pt idx="4">
                  <c:v>17.2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ไม่เชื่อ</c:v>
                </c:pt>
              </c:strCache>
            </c:strRef>
          </c:tx>
          <c:spPr>
            <a:solidFill>
              <a:srgbClr val="800000"/>
            </a:solidFill>
          </c:spPr>
          <c:cat>
            <c:strRef>
              <c:f>Sheet1!$A$2:$A$6</c:f>
              <c:strCache>
                <c:ptCount val="5"/>
                <c:pt idx="0">
                  <c:v>ภาคเหนือ</c:v>
                </c:pt>
                <c:pt idx="1">
                  <c:v>ภาคอีสาน</c:v>
                </c:pt>
                <c:pt idx="2">
                  <c:v>ภาคกลาง</c:v>
                </c:pt>
                <c:pt idx="3">
                  <c:v>ภาคใต้</c:v>
                </c:pt>
                <c:pt idx="4">
                  <c:v>รวม</c:v>
                </c:pt>
              </c:strCache>
            </c:strRef>
          </c:cat>
          <c:val>
            <c:numRef>
              <c:f>Sheet1!$D$2:$D$6</c:f>
              <c:numCache>
                <c:formatCode>General</c:formatCode>
                <c:ptCount val="5"/>
                <c:pt idx="0">
                  <c:v>13.9</c:v>
                </c:pt>
                <c:pt idx="1">
                  <c:v>16.8</c:v>
                </c:pt>
                <c:pt idx="2">
                  <c:v>12.8</c:v>
                </c:pt>
                <c:pt idx="3">
                  <c:v>22.6</c:v>
                </c:pt>
                <c:pt idx="4">
                  <c:v>12.3</c:v>
                </c:pt>
              </c:numCache>
            </c:numRef>
          </c:val>
        </c:ser>
        <c:dLbls/>
        <c:overlap val="100"/>
        <c:axId val="70299008"/>
        <c:axId val="70317184"/>
      </c:barChart>
      <c:catAx>
        <c:axId val="70299008"/>
        <c:scaling>
          <c:orientation val="minMax"/>
        </c:scaling>
        <c:axPos val="l"/>
        <c:tickLblPos val="nextTo"/>
        <c:crossAx val="70317184"/>
        <c:crosses val="autoZero"/>
        <c:auto val="1"/>
        <c:lblAlgn val="ctr"/>
        <c:lblOffset val="100"/>
      </c:catAx>
      <c:valAx>
        <c:axId val="70317184"/>
        <c:scaling>
          <c:orientation val="minMax"/>
        </c:scaling>
        <c:axPos val="b"/>
        <c:majorGridlines/>
        <c:numFmt formatCode="0%" sourceLinked="1"/>
        <c:tickLblPos val="nextTo"/>
        <c:crossAx val="7029900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4079135240117486"/>
          <c:y val="0.17637901344295084"/>
          <c:w val="0.15008388985585971"/>
          <c:h val="0.24600183312965226"/>
        </c:manualLayout>
      </c:layout>
    </c:legend>
    <c:plotVisOnly val="1"/>
    <c:dispBlanksAs val="gap"/>
  </c:chart>
  <c:txPr>
    <a:bodyPr/>
    <a:lstStyle/>
    <a:p>
      <a:pPr>
        <a:defRPr sz="2400" b="1">
          <a:latin typeface="DilleniaUPC" pitchFamily="18" charset="-34"/>
          <a:cs typeface="DilleniaUPC" pitchFamily="18" charset="-34"/>
        </a:defRPr>
      </a:pPr>
      <a:endParaRPr lang="th-TH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th-TH"/>
  <c:chart>
    <c:view3D>
      <c:perspective val="30"/>
    </c:view3D>
    <c:plotArea>
      <c:layout>
        <c:manualLayout>
          <c:layoutTarget val="inner"/>
          <c:xMode val="edge"/>
          <c:yMode val="edge"/>
          <c:x val="6.4280541132706356E-2"/>
          <c:y val="4.0672641311459222E-2"/>
          <c:w val="0.74190017813412812"/>
          <c:h val="0.86683161747460313"/>
        </c:manualLayout>
      </c:layout>
      <c:bar3DChart>
        <c:barDir val="col"/>
        <c:grouping val="standard"/>
        <c:ser>
          <c:idx val="0"/>
          <c:order val="0"/>
          <c:tx>
            <c:strRef>
              <c:f>Sheet1!$B$1</c:f>
              <c:strCache>
                <c:ptCount val="1"/>
                <c:pt idx="0">
                  <c:v>เห็นด้วย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</c:spPr>
          <c:cat>
            <c:strRef>
              <c:f>Sheet1!$A$2:$A$6</c:f>
              <c:strCache>
                <c:ptCount val="5"/>
                <c:pt idx="0">
                  <c:v>ภาคเหนือ</c:v>
                </c:pt>
                <c:pt idx="1">
                  <c:v>ภาคอีสาน</c:v>
                </c:pt>
                <c:pt idx="2">
                  <c:v>ภาคกลาง</c:v>
                </c:pt>
                <c:pt idx="3">
                  <c:v>ภาคใต้</c:v>
                </c:pt>
                <c:pt idx="4">
                  <c:v>รวม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30.7</c:v>
                </c:pt>
                <c:pt idx="1">
                  <c:v>44.1</c:v>
                </c:pt>
                <c:pt idx="2">
                  <c:v>29.2</c:v>
                </c:pt>
                <c:pt idx="3">
                  <c:v>24.7</c:v>
                </c:pt>
                <c:pt idx="4">
                  <c:v>32.200000000000003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ไม่เห็นด้วย</c:v>
                </c:pt>
              </c:strCache>
            </c:strRef>
          </c:tx>
          <c:spPr>
            <a:solidFill>
              <a:srgbClr val="FF6600"/>
            </a:solidFill>
          </c:spPr>
          <c:cat>
            <c:strRef>
              <c:f>Sheet1!$A$2:$A$6</c:f>
              <c:strCache>
                <c:ptCount val="5"/>
                <c:pt idx="0">
                  <c:v>ภาคเหนือ</c:v>
                </c:pt>
                <c:pt idx="1">
                  <c:v>ภาคอีสาน</c:v>
                </c:pt>
                <c:pt idx="2">
                  <c:v>ภาคกลาง</c:v>
                </c:pt>
                <c:pt idx="3">
                  <c:v>ภาคใต้</c:v>
                </c:pt>
                <c:pt idx="4">
                  <c:v>รวม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69.3</c:v>
                </c:pt>
                <c:pt idx="1">
                  <c:v>55.9</c:v>
                </c:pt>
                <c:pt idx="2">
                  <c:v>70.8</c:v>
                </c:pt>
                <c:pt idx="3">
                  <c:v>75.3</c:v>
                </c:pt>
                <c:pt idx="4">
                  <c:v>67.8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Column1</c:v>
                </c:pt>
              </c:strCache>
            </c:strRef>
          </c:tx>
          <c:cat>
            <c:strRef>
              <c:f>Sheet1!$A$2:$A$6</c:f>
              <c:strCache>
                <c:ptCount val="5"/>
                <c:pt idx="0">
                  <c:v>ภาคเหนือ</c:v>
                </c:pt>
                <c:pt idx="1">
                  <c:v>ภาคอีสาน</c:v>
                </c:pt>
                <c:pt idx="2">
                  <c:v>ภาคกลาง</c:v>
                </c:pt>
                <c:pt idx="3">
                  <c:v>ภาคใต้</c:v>
                </c:pt>
                <c:pt idx="4">
                  <c:v>รวม</c:v>
                </c:pt>
              </c:strCache>
            </c:strRef>
          </c:cat>
          <c:val>
            <c:numRef>
              <c:f>Sheet1!$D$2:$D$6</c:f>
              <c:numCache>
                <c:formatCode>General</c:formatCode>
                <c:ptCount val="5"/>
              </c:numCache>
            </c:numRef>
          </c:val>
        </c:ser>
        <c:dLbls/>
        <c:shape val="pyramid"/>
        <c:axId val="70431104"/>
        <c:axId val="70432640"/>
        <c:axId val="68840512"/>
      </c:bar3DChart>
      <c:catAx>
        <c:axId val="70431104"/>
        <c:scaling>
          <c:orientation val="minMax"/>
        </c:scaling>
        <c:axPos val="b"/>
        <c:tickLblPos val="nextTo"/>
        <c:crossAx val="70432640"/>
        <c:crosses val="autoZero"/>
        <c:auto val="1"/>
        <c:lblAlgn val="ctr"/>
        <c:lblOffset val="100"/>
      </c:catAx>
      <c:valAx>
        <c:axId val="70432640"/>
        <c:scaling>
          <c:orientation val="minMax"/>
        </c:scaling>
        <c:axPos val="l"/>
        <c:majorGridlines/>
        <c:numFmt formatCode="General" sourceLinked="1"/>
        <c:tickLblPos val="nextTo"/>
        <c:crossAx val="70431104"/>
        <c:crosses val="autoZero"/>
        <c:crossBetween val="between"/>
      </c:valAx>
      <c:serAx>
        <c:axId val="68840512"/>
        <c:scaling>
          <c:orientation val="minMax"/>
        </c:scaling>
        <c:delete val="1"/>
        <c:axPos val="b"/>
        <c:tickLblPos val="none"/>
        <c:crossAx val="70432640"/>
        <c:crosses val="autoZero"/>
      </c:serAx>
    </c:plotArea>
    <c:legend>
      <c:legendPos val="r"/>
      <c:legendEntry>
        <c:idx val="2"/>
        <c:delete val="1"/>
      </c:legendEntry>
      <c:layout>
        <c:manualLayout>
          <c:xMode val="edge"/>
          <c:yMode val="edge"/>
          <c:x val="0.75726721856545365"/>
          <c:y val="0.24362123344319783"/>
          <c:w val="0.21515078305475638"/>
          <c:h val="0.19221998031496096"/>
        </c:manualLayout>
      </c:layout>
      <c:spPr>
        <a:solidFill>
          <a:schemeClr val="bg1"/>
        </a:solidFill>
        <a:ln>
          <a:solidFill>
            <a:schemeClr val="bg1"/>
          </a:solidFill>
        </a:ln>
      </c:spPr>
      <c:txPr>
        <a:bodyPr/>
        <a:lstStyle/>
        <a:p>
          <a:pPr>
            <a:defRPr sz="2800"/>
          </a:pPr>
          <a:endParaRPr lang="th-TH"/>
        </a:p>
      </c:txPr>
    </c:legend>
    <c:plotVisOnly val="1"/>
    <c:dispBlanksAs val="gap"/>
  </c:chart>
  <c:txPr>
    <a:bodyPr/>
    <a:lstStyle/>
    <a:p>
      <a:pPr>
        <a:defRPr sz="2400" b="1">
          <a:latin typeface="DilleniaUPC" pitchFamily="18" charset="-34"/>
          <a:cs typeface="DilleniaUPC" pitchFamily="18" charset="-34"/>
        </a:defRPr>
      </a:pPr>
      <a:endParaRPr lang="th-TH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th-TH"/>
  <c:chart>
    <c:view3D>
      <c:rAngAx val="1"/>
    </c:view3D>
    <c:plotArea>
      <c:layout/>
      <c:bar3DChart>
        <c:barDir val="col"/>
        <c:grouping val="percentStacked"/>
        <c:ser>
          <c:idx val="0"/>
          <c:order val="0"/>
          <c:tx>
            <c:strRef>
              <c:f>Sheet1!$B$1</c:f>
              <c:strCache>
                <c:ptCount val="1"/>
                <c:pt idx="0">
                  <c:v>เข้าทั้งหมด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</c:spPr>
          <c:cat>
            <c:strRef>
              <c:f>Sheet1!$A$2:$A$6</c:f>
              <c:strCache>
                <c:ptCount val="5"/>
                <c:pt idx="0">
                  <c:v>ภาคเหนือ</c:v>
                </c:pt>
                <c:pt idx="1">
                  <c:v>ภาคอีสาน</c:v>
                </c:pt>
                <c:pt idx="2">
                  <c:v>ภาคกลาง</c:v>
                </c:pt>
                <c:pt idx="3">
                  <c:v>ภาคใต้</c:v>
                </c:pt>
                <c:pt idx="4">
                  <c:v>รวม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3.2</c:v>
                </c:pt>
                <c:pt idx="1">
                  <c:v>4.3</c:v>
                </c:pt>
                <c:pt idx="2">
                  <c:v>5.5</c:v>
                </c:pt>
                <c:pt idx="3">
                  <c:v>2.2999999999999998</c:v>
                </c:pt>
                <c:pt idx="4">
                  <c:v>3.9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เข้าบางส่วน</c:v>
                </c:pt>
              </c:strCache>
            </c:strRef>
          </c:tx>
          <c:spPr>
            <a:solidFill>
              <a:srgbClr val="FF6600"/>
            </a:solidFill>
          </c:spPr>
          <c:cat>
            <c:strRef>
              <c:f>Sheet1!$A$2:$A$6</c:f>
              <c:strCache>
                <c:ptCount val="5"/>
                <c:pt idx="0">
                  <c:v>ภาคเหนือ</c:v>
                </c:pt>
                <c:pt idx="1">
                  <c:v>ภาคอีสาน</c:v>
                </c:pt>
                <c:pt idx="2">
                  <c:v>ภาคกลาง</c:v>
                </c:pt>
                <c:pt idx="3">
                  <c:v>ภาคใต้</c:v>
                </c:pt>
                <c:pt idx="4">
                  <c:v>รวม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61.3</c:v>
                </c:pt>
                <c:pt idx="1">
                  <c:v>57.1</c:v>
                </c:pt>
                <c:pt idx="2">
                  <c:v>60</c:v>
                </c:pt>
                <c:pt idx="3">
                  <c:v>60.9</c:v>
                </c:pt>
                <c:pt idx="4">
                  <c:v>60.1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ไม่เข้าเลย</c:v>
                </c:pt>
              </c:strCache>
            </c:strRef>
          </c:tx>
          <c:spPr>
            <a:solidFill>
              <a:srgbClr val="FFC000"/>
            </a:solidFill>
          </c:spPr>
          <c:cat>
            <c:strRef>
              <c:f>Sheet1!$A$2:$A$6</c:f>
              <c:strCache>
                <c:ptCount val="5"/>
                <c:pt idx="0">
                  <c:v>ภาคเหนือ</c:v>
                </c:pt>
                <c:pt idx="1">
                  <c:v>ภาคอีสาน</c:v>
                </c:pt>
                <c:pt idx="2">
                  <c:v>ภาคกลาง</c:v>
                </c:pt>
                <c:pt idx="3">
                  <c:v>ภาคใต้</c:v>
                </c:pt>
                <c:pt idx="4">
                  <c:v>รวม</c:v>
                </c:pt>
              </c:strCache>
            </c:strRef>
          </c:cat>
          <c:val>
            <c:numRef>
              <c:f>Sheet1!$D$2:$D$6</c:f>
              <c:numCache>
                <c:formatCode>General</c:formatCode>
                <c:ptCount val="5"/>
                <c:pt idx="0">
                  <c:v>35.1</c:v>
                </c:pt>
                <c:pt idx="1">
                  <c:v>37.6</c:v>
                </c:pt>
                <c:pt idx="2">
                  <c:v>34.200000000000003</c:v>
                </c:pt>
                <c:pt idx="3">
                  <c:v>34.200000000000003</c:v>
                </c:pt>
                <c:pt idx="4">
                  <c:v>35.4</c:v>
                </c:pt>
              </c:numCache>
            </c:numRef>
          </c:val>
        </c:ser>
        <c:dLbls/>
        <c:shape val="cylinder"/>
        <c:axId val="71903872"/>
        <c:axId val="71917952"/>
        <c:axId val="0"/>
      </c:bar3DChart>
      <c:catAx>
        <c:axId val="71903872"/>
        <c:scaling>
          <c:orientation val="minMax"/>
        </c:scaling>
        <c:axPos val="b"/>
        <c:tickLblPos val="nextTo"/>
        <c:crossAx val="71917952"/>
        <c:crosses val="autoZero"/>
        <c:auto val="1"/>
        <c:lblAlgn val="ctr"/>
        <c:lblOffset val="100"/>
      </c:catAx>
      <c:valAx>
        <c:axId val="71917952"/>
        <c:scaling>
          <c:orientation val="minMax"/>
        </c:scaling>
        <c:axPos val="l"/>
        <c:majorGridlines/>
        <c:numFmt formatCode="0%" sourceLinked="1"/>
        <c:tickLblPos val="nextTo"/>
        <c:crossAx val="7190387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9170381531681722"/>
          <c:y val="0.16581989465557959"/>
          <c:w val="0.18020615046604058"/>
          <c:h val="0.28759945476143634"/>
        </c:manualLayout>
      </c:layout>
      <c:txPr>
        <a:bodyPr/>
        <a:lstStyle/>
        <a:p>
          <a:pPr>
            <a:defRPr sz="2800"/>
          </a:pPr>
          <a:endParaRPr lang="th-TH"/>
        </a:p>
      </c:txPr>
    </c:legend>
    <c:plotVisOnly val="1"/>
    <c:dispBlanksAs val="gap"/>
  </c:chart>
  <c:txPr>
    <a:bodyPr/>
    <a:lstStyle/>
    <a:p>
      <a:pPr>
        <a:defRPr sz="2400" b="1">
          <a:latin typeface="DilleniaUPC" pitchFamily="18" charset="-34"/>
          <a:cs typeface="DilleniaUPC" pitchFamily="18" charset="-34"/>
        </a:defRPr>
      </a:pPr>
      <a:endParaRPr lang="th-TH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th-TH"/>
  <c:chart>
    <c:view3D>
      <c:perspective val="30"/>
    </c:view3D>
    <c:plotArea>
      <c:layout/>
      <c:bar3DChart>
        <c:barDir val="col"/>
        <c:grouping val="clustered"/>
        <c:ser>
          <c:idx val="0"/>
          <c:order val="0"/>
          <c:tx>
            <c:strRef>
              <c:f>Sheet1!$C$1</c:f>
              <c:strCache>
                <c:ptCount val="1"/>
                <c:pt idx="0">
                  <c:v>ควร</c:v>
                </c:pt>
              </c:strCache>
            </c:strRef>
          </c:tx>
          <c:spPr>
            <a:solidFill>
              <a:srgbClr val="FF6600"/>
            </a:solidFill>
          </c:spPr>
          <c:cat>
            <c:strRef>
              <c:f>Sheet1!$A$2:$A$6</c:f>
              <c:strCache>
                <c:ptCount val="5"/>
                <c:pt idx="0">
                  <c:v>ภาคเหนือ</c:v>
                </c:pt>
                <c:pt idx="1">
                  <c:v>ภาคอีสาน</c:v>
                </c:pt>
                <c:pt idx="2">
                  <c:v>ภาคกลาง</c:v>
                </c:pt>
                <c:pt idx="3">
                  <c:v>ภาคใต้</c:v>
                </c:pt>
                <c:pt idx="4">
                  <c:v>รวม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59.6</c:v>
                </c:pt>
                <c:pt idx="1">
                  <c:v>82.3</c:v>
                </c:pt>
                <c:pt idx="2">
                  <c:v>65.7</c:v>
                </c:pt>
                <c:pt idx="3">
                  <c:v>57.3</c:v>
                </c:pt>
                <c:pt idx="4">
                  <c:v>66.099999999999994</c:v>
                </c:pt>
              </c:numCache>
            </c:numRef>
          </c:val>
        </c:ser>
        <c:ser>
          <c:idx val="1"/>
          <c:order val="1"/>
          <c:tx>
            <c:strRef>
              <c:f>Sheet1!$B$1</c:f>
              <c:strCache>
                <c:ptCount val="1"/>
                <c:pt idx="0">
                  <c:v>ไม่ควร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</c:spPr>
          <c:cat>
            <c:strRef>
              <c:f>Sheet1!$A$2:$A$6</c:f>
              <c:strCache>
                <c:ptCount val="5"/>
                <c:pt idx="0">
                  <c:v>ภาคเหนือ</c:v>
                </c:pt>
                <c:pt idx="1">
                  <c:v>ภาคอีสาน</c:v>
                </c:pt>
                <c:pt idx="2">
                  <c:v>ภาคกลาง</c:v>
                </c:pt>
                <c:pt idx="3">
                  <c:v>ภาคใต้</c:v>
                </c:pt>
                <c:pt idx="4">
                  <c:v>รวม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40.4</c:v>
                </c:pt>
                <c:pt idx="1">
                  <c:v>17.7</c:v>
                </c:pt>
                <c:pt idx="2">
                  <c:v>34.300000000000004</c:v>
                </c:pt>
                <c:pt idx="3">
                  <c:v>42.7</c:v>
                </c:pt>
                <c:pt idx="4">
                  <c:v>33.9</c:v>
                </c:pt>
              </c:numCache>
            </c:numRef>
          </c:val>
        </c:ser>
        <c:dLbls/>
        <c:shape val="box"/>
        <c:axId val="70551808"/>
        <c:axId val="70557696"/>
        <c:axId val="0"/>
      </c:bar3DChart>
      <c:catAx>
        <c:axId val="70551808"/>
        <c:scaling>
          <c:orientation val="minMax"/>
        </c:scaling>
        <c:axPos val="b"/>
        <c:tickLblPos val="nextTo"/>
        <c:txPr>
          <a:bodyPr/>
          <a:lstStyle/>
          <a:p>
            <a:pPr>
              <a:defRPr sz="2400" b="1">
                <a:latin typeface="DilleniaUPC" pitchFamily="18" charset="-34"/>
                <a:cs typeface="DilleniaUPC" pitchFamily="18" charset="-34"/>
              </a:defRPr>
            </a:pPr>
            <a:endParaRPr lang="th-TH"/>
          </a:p>
        </c:txPr>
        <c:crossAx val="70557696"/>
        <c:crosses val="autoZero"/>
        <c:auto val="1"/>
        <c:lblAlgn val="ctr"/>
        <c:lblOffset val="100"/>
      </c:catAx>
      <c:valAx>
        <c:axId val="70557696"/>
        <c:scaling>
          <c:orientation val="minMax"/>
        </c:scaling>
        <c:axPos val="l"/>
        <c:majorGridlines/>
        <c:numFmt formatCode="General" sourceLinked="1"/>
        <c:tickLblPos val="nextTo"/>
        <c:crossAx val="7055180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6707471099702371"/>
          <c:y val="0.38397247171966747"/>
          <c:w val="0.13189567630887017"/>
          <c:h val="0.19173296984095783"/>
        </c:manualLayout>
      </c:layout>
      <c:txPr>
        <a:bodyPr/>
        <a:lstStyle/>
        <a:p>
          <a:pPr>
            <a:defRPr sz="2800" b="1">
              <a:latin typeface="DilleniaUPC" pitchFamily="18" charset="-34"/>
              <a:cs typeface="DilleniaUPC" pitchFamily="18" charset="-34"/>
            </a:defRPr>
          </a:pPr>
          <a:endParaRPr lang="th-TH"/>
        </a:p>
      </c:txPr>
    </c:legend>
    <c:plotVisOnly val="1"/>
    <c:dispBlanksAs val="gap"/>
  </c:chart>
  <c:txPr>
    <a:bodyPr/>
    <a:lstStyle/>
    <a:p>
      <a:pPr>
        <a:defRPr sz="1800"/>
      </a:pPr>
      <a:endParaRPr lang="th-TH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12982-696E-45D5-BB49-A3B4E1C83AB5}" type="datetimeFigureOut">
              <a:rPr lang="th-TH" smtClean="0"/>
              <a:pPr/>
              <a:t>26/11/56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D3F76-1E07-479C-8E8A-11BEE2612F1B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  <p:transition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12982-696E-45D5-BB49-A3B4E1C83AB5}" type="datetimeFigureOut">
              <a:rPr lang="th-TH" smtClean="0"/>
              <a:pPr/>
              <a:t>26/11/56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D3F76-1E07-479C-8E8A-11BEE2612F1B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  <p:transition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12982-696E-45D5-BB49-A3B4E1C83AB5}" type="datetimeFigureOut">
              <a:rPr lang="th-TH" smtClean="0"/>
              <a:pPr/>
              <a:t>26/11/56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D3F76-1E07-479C-8E8A-11BEE2612F1B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12982-696E-45D5-BB49-A3B4E1C83AB5}" type="datetimeFigureOut">
              <a:rPr lang="th-TH" smtClean="0"/>
              <a:pPr/>
              <a:t>26/11/56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D3F76-1E07-479C-8E8A-11BEE2612F1B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  <p:transition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12982-696E-45D5-BB49-A3B4E1C83AB5}" type="datetimeFigureOut">
              <a:rPr lang="th-TH" smtClean="0"/>
              <a:pPr/>
              <a:t>26/11/56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D3F76-1E07-479C-8E8A-11BEE2612F1B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  <p:transition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12982-696E-45D5-BB49-A3B4E1C83AB5}" type="datetimeFigureOut">
              <a:rPr lang="th-TH" smtClean="0"/>
              <a:pPr/>
              <a:t>26/11/56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D3F76-1E07-479C-8E8A-11BEE2612F1B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  <p:transition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12982-696E-45D5-BB49-A3B4E1C83AB5}" type="datetimeFigureOut">
              <a:rPr lang="th-TH" smtClean="0"/>
              <a:pPr/>
              <a:t>26/11/56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D3F76-1E07-479C-8E8A-11BEE2612F1B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  <p:transition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12982-696E-45D5-BB49-A3B4E1C83AB5}" type="datetimeFigureOut">
              <a:rPr lang="th-TH" smtClean="0"/>
              <a:pPr/>
              <a:t>26/11/56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D3F76-1E07-479C-8E8A-11BEE2612F1B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  <p:transition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12982-696E-45D5-BB49-A3B4E1C83AB5}" type="datetimeFigureOut">
              <a:rPr lang="th-TH" smtClean="0"/>
              <a:pPr/>
              <a:t>26/11/56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D3F76-1E07-479C-8E8A-11BEE2612F1B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  <p:transition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12982-696E-45D5-BB49-A3B4E1C83AB5}" type="datetimeFigureOut">
              <a:rPr lang="th-TH" smtClean="0"/>
              <a:pPr/>
              <a:t>26/11/56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D3F76-1E07-479C-8E8A-11BEE2612F1B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  <p:transition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12982-696E-45D5-BB49-A3B4E1C83AB5}" type="datetimeFigureOut">
              <a:rPr lang="th-TH" smtClean="0"/>
              <a:pPr/>
              <a:t>26/11/56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D3F76-1E07-479C-8E8A-11BEE2612F1B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  <p:transition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612982-696E-45D5-BB49-A3B4E1C83AB5}" type="datetimeFigureOut">
              <a:rPr lang="th-TH" smtClean="0"/>
              <a:pPr/>
              <a:t>26/11/56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1D3F76-1E07-479C-8E8A-11BEE2612F1B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fade thruBlk="1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pic>
        <p:nvPicPr>
          <p:cNvPr id="5" name="Picture 1039" descr="img_lot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6512" y="260648"/>
            <a:ext cx="9180512" cy="6597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635000"/>
          </a:effec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1385341"/>
            <a:ext cx="7628384" cy="2331691"/>
          </a:xfr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en-US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ayiji JaRaKeFadHang v1.0" pitchFamily="2" charset="0"/>
                <a:cs typeface="Layiji JaRaKeFadHang v1.0" pitchFamily="2" charset="0"/>
              </a:rPr>
              <a:t>10</a:t>
            </a:r>
            <a:r>
              <a:rPr lang="th-TH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ayiji JaRaKeFadHang v1.0" pitchFamily="2" charset="0"/>
                <a:cs typeface="Layiji JaRaKeFadHang v1.0" pitchFamily="2" charset="0"/>
              </a:rPr>
              <a:t> คำถาม</a:t>
            </a:r>
            <a:br>
              <a:rPr lang="th-TH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ayiji JaRaKeFadHang v1.0" pitchFamily="2" charset="0"/>
                <a:cs typeface="Layiji JaRaKeFadHang v1.0" pitchFamily="2" charset="0"/>
              </a:rPr>
            </a:br>
            <a:r>
              <a:rPr lang="th-TH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ayiji JaRaKeFadHang v1.0" pitchFamily="2" charset="0"/>
                <a:cs typeface="Layiji JaRaKeFadHang v1.0" pitchFamily="2" charset="0"/>
              </a:rPr>
              <a:t>คนไทยคิดอย่างไรกับ </a:t>
            </a:r>
            <a:br>
              <a:rPr lang="th-TH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ayiji JaRaKeFadHang v1.0" pitchFamily="2" charset="0"/>
                <a:cs typeface="Layiji JaRaKeFadHang v1.0" pitchFamily="2" charset="0"/>
              </a:rPr>
            </a:br>
            <a:r>
              <a:rPr lang="th-TH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ayiji JaRaKeFadHang v1.0" pitchFamily="2" charset="0"/>
                <a:cs typeface="Layiji JaRaKeFadHang v1.0" pitchFamily="2" charset="0"/>
              </a:rPr>
              <a:t>“หวย” </a:t>
            </a:r>
            <a:r>
              <a:rPr lang="th-TH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ayiji JaRaKeFadHang v1.0" pitchFamily="2" charset="0"/>
                <a:cs typeface="Layiji JaRaKeFadHang v1.0" pitchFamily="2" charset="0"/>
              </a:rPr>
              <a:t>?</a:t>
            </a:r>
            <a:endParaRPr lang="th-TH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ayiji JaRaKeFadHang v1.0" pitchFamily="2" charset="0"/>
              <a:cs typeface="Layiji JaRaKeFadHang v1.0" pitchFamily="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196680"/>
            <a:ext cx="6400800" cy="1896616"/>
          </a:xfr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>
            <a:normAutofit fontScale="92500" lnSpcReduction="10000"/>
          </a:bodyPr>
          <a:lstStyle/>
          <a:p>
            <a:endParaRPr lang="th-TH" sz="20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ayiji JaRaKeFadHang v1.0" pitchFamily="2" charset="0"/>
              <a:cs typeface="Layiji JaRaKeFadHang v1.0" pitchFamily="2" charset="0"/>
            </a:endParaRPr>
          </a:p>
          <a:p>
            <a:r>
              <a:rPr lang="th-TH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ayiji JaRaKeFadHang v1.0" pitchFamily="2" charset="0"/>
                <a:cs typeface="Layiji JaRaKeFadHang v1.0" pitchFamily="2" charset="0"/>
              </a:rPr>
              <a:t>สำรวจช่วงเดือนตุลาคม </a:t>
            </a:r>
            <a:r>
              <a:rPr lang="en-US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ayiji JaRaKeFadHang v1.0" pitchFamily="2" charset="0"/>
                <a:cs typeface="Layiji JaRaKeFadHang v1.0" pitchFamily="2" charset="0"/>
              </a:rPr>
              <a:t>2556</a:t>
            </a:r>
          </a:p>
          <a:p>
            <a:r>
              <a:rPr lang="th-TH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ayiji JaRaKeFadHang v1.0" pitchFamily="2" charset="0"/>
                <a:cs typeface="Layiji JaRaKeFadHang v1.0" pitchFamily="2" charset="0"/>
              </a:rPr>
              <a:t>จากประชากร </a:t>
            </a:r>
            <a:r>
              <a:rPr lang="en-US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ayiji JaRaKeFadHang v1.0" pitchFamily="2" charset="0"/>
                <a:cs typeface="Layiji JaRaKeFadHang v1.0" pitchFamily="2" charset="0"/>
              </a:rPr>
              <a:t>1,746</a:t>
            </a:r>
            <a:r>
              <a:rPr lang="th-TH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ayiji JaRaKeFadHang v1.0" pitchFamily="2" charset="0"/>
                <a:cs typeface="Layiji JaRaKeFadHang v1.0" pitchFamily="2" charset="0"/>
              </a:rPr>
              <a:t> คน</a:t>
            </a:r>
          </a:p>
          <a:p>
            <a:r>
              <a:rPr lang="th-TH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ayiji JaRaKeFadHang v1.0" pitchFamily="2" charset="0"/>
                <a:cs typeface="Layiji JaRaKeFadHang v1.0" pitchFamily="2" charset="0"/>
              </a:rPr>
              <a:t>จาก </a:t>
            </a:r>
            <a:r>
              <a:rPr lang="en-US" sz="35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ayiji JaRaKeFadHang v1.0" pitchFamily="2" charset="0"/>
                <a:cs typeface="Layiji JaRaKeFadHang v1.0" pitchFamily="2" charset="0"/>
              </a:rPr>
              <a:t>4</a:t>
            </a:r>
            <a:r>
              <a:rPr lang="th-TH" sz="35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ayiji JaRaKeFadHang v1.0" pitchFamily="2" charset="0"/>
                <a:cs typeface="Layiji JaRaKeFadHang v1.0" pitchFamily="2" charset="0"/>
              </a:rPr>
              <a:t> </a:t>
            </a:r>
            <a:r>
              <a:rPr lang="th-TH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ayiji JaRaKeFadHang v1.0" pitchFamily="2" charset="0"/>
                <a:cs typeface="Layiji JaRaKeFadHang v1.0" pitchFamily="2" charset="0"/>
              </a:rPr>
              <a:t>ภูมิภาค</a:t>
            </a:r>
            <a:endParaRPr lang="th-TH" sz="2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ayiji JaRaKeFadHang v1.0" pitchFamily="2" charset="0"/>
              <a:cs typeface="Layiji JaRaKeFadHang v1.0" pitchFamily="2" charset="0"/>
            </a:endParaRPr>
          </a:p>
        </p:txBody>
      </p:sp>
      <p:pic>
        <p:nvPicPr>
          <p:cNvPr id="6" name="Picture 4" descr="โลโก้หยุดพนันแนวตั้ง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56376" y="5949280"/>
            <a:ext cx="872963" cy="72008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" name="TextBox 6"/>
          <p:cNvSpPr txBox="1"/>
          <p:nvPr/>
        </p:nvSpPr>
        <p:spPr>
          <a:xfrm>
            <a:off x="0" y="0"/>
            <a:ext cx="1840568" cy="40011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th-TH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lyUPC" pitchFamily="34" charset="-34"/>
                <a:cs typeface="LilyUPC" pitchFamily="34" charset="-34"/>
              </a:rPr>
              <a:t>เครือข่ายประชานปฏิรูปสลาก</a:t>
            </a:r>
            <a:endParaRPr lang="th-TH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ilyUPC" pitchFamily="34" charset="-34"/>
              <a:cs typeface="LilyUPC" pitchFamily="34" charset="-34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/>
        </p:nvGraphicFramePr>
        <p:xfrm>
          <a:off x="395536" y="764704"/>
          <a:ext cx="7776864" cy="57606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948264" y="0"/>
            <a:ext cx="2195736" cy="1569660"/>
          </a:xfrm>
          <a:prstGeom prst="rect">
            <a:avLst/>
          </a:prstGeom>
          <a:solidFill>
            <a:srgbClr val="800000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endParaRPr lang="th-TH" sz="32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illeniaUPC" pitchFamily="18" charset="-34"/>
              <a:cs typeface="DilleniaUPC" pitchFamily="18" charset="-34"/>
            </a:endParaRPr>
          </a:p>
          <a:p>
            <a:pPr algn="ctr"/>
            <a:r>
              <a:rPr lang="th-TH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เชื่อ</a:t>
            </a:r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 V.S.</a:t>
            </a:r>
            <a:r>
              <a:rPr lang="th-TH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 ไม่เชื่อ</a:t>
            </a:r>
          </a:p>
          <a:p>
            <a:pPr algn="ctr"/>
            <a:r>
              <a:rPr lang="th-TH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ว่าหวย</a:t>
            </a:r>
            <a:r>
              <a:rPr lang="th-TH" sz="32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ล็อค</a:t>
            </a:r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!!!</a:t>
            </a:r>
            <a:endParaRPr lang="th-TH" sz="32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illeniaUPC" pitchFamily="18" charset="-34"/>
              <a:cs typeface="DilleniaUPC" pitchFamily="18" charset="-34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748464" y="0"/>
            <a:ext cx="367408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b="1" i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</a:t>
            </a:r>
            <a:endParaRPr lang="th-TH" b="1" i="1" dirty="0">
              <a:solidFill>
                <a:srgbClr val="8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Oval 4"/>
          <p:cNvSpPr/>
          <p:nvPr/>
        </p:nvSpPr>
        <p:spPr>
          <a:xfrm>
            <a:off x="611560" y="1124744"/>
            <a:ext cx="864096" cy="50405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pic>
        <p:nvPicPr>
          <p:cNvPr id="6" name="Picture 4" descr="โลโก้หยุดพนันแนวตั้ง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28384" y="5805264"/>
            <a:ext cx="872963" cy="72008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" name="TextBox 6"/>
          <p:cNvSpPr txBox="1"/>
          <p:nvPr/>
        </p:nvSpPr>
        <p:spPr>
          <a:xfrm>
            <a:off x="4499992" y="1196752"/>
            <a:ext cx="70083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/>
              <a:t>70.5%</a:t>
            </a:r>
            <a:endParaRPr lang="th-TH" sz="16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5959399" y="1196752"/>
            <a:ext cx="70083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chemeClr val="bg1"/>
                </a:solidFill>
              </a:rPr>
              <a:t>12.3%</a:t>
            </a:r>
            <a:endParaRPr lang="th-TH" sz="1600" b="1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0" y="0"/>
            <a:ext cx="1840568" cy="40011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th-TH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lyUPC" pitchFamily="34" charset="-34"/>
                <a:cs typeface="LilyUPC" pitchFamily="34" charset="-34"/>
              </a:rPr>
              <a:t>เครือข่ายประชานปฏิรูปสลาก</a:t>
            </a:r>
            <a:endParaRPr lang="th-TH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ilyUPC" pitchFamily="34" charset="-34"/>
              <a:cs typeface="LilyUPC" pitchFamily="34" charset="-34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AsOne/>
      </p:bldGraphic>
      <p:bldP spid="3" grpId="0" animBg="1"/>
      <p:bldP spid="5" grpId="0" animBg="1"/>
      <p:bldP spid="7" grpId="0"/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/>
        </p:nvGraphicFramePr>
        <p:xfrm>
          <a:off x="395536" y="116632"/>
          <a:ext cx="8748464" cy="64807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948264" y="0"/>
            <a:ext cx="2195736" cy="1569660"/>
          </a:xfrm>
          <a:prstGeom prst="rect">
            <a:avLst/>
          </a:prstGeom>
          <a:solidFill>
            <a:srgbClr val="800000"/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endParaRPr lang="th-TH" sz="32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illeniaUPC" pitchFamily="18" charset="-34"/>
              <a:cs typeface="DilleniaUPC" pitchFamily="18" charset="-34"/>
            </a:endParaRPr>
          </a:p>
          <a:p>
            <a:pPr algn="ctr"/>
            <a:r>
              <a:rPr lang="th-TH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เห็นด้วยไหม?</a:t>
            </a:r>
          </a:p>
          <a:p>
            <a:pPr algn="ctr"/>
            <a:r>
              <a:rPr lang="th-TH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เพิ่มหวยใหม่ๆ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748464" y="0"/>
            <a:ext cx="367408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b="1" i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</a:t>
            </a:r>
            <a:endParaRPr lang="th-TH" b="1" i="1" dirty="0">
              <a:solidFill>
                <a:srgbClr val="8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Oval 4"/>
          <p:cNvSpPr/>
          <p:nvPr/>
        </p:nvSpPr>
        <p:spPr>
          <a:xfrm>
            <a:off x="5436096" y="5661248"/>
            <a:ext cx="914400" cy="50405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pic>
        <p:nvPicPr>
          <p:cNvPr id="6" name="Picture 4" descr="โลโก้หยุดพนันแนวตั้ง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28384" y="5805264"/>
            <a:ext cx="872963" cy="72008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" name="TextBox 6"/>
          <p:cNvSpPr txBox="1"/>
          <p:nvPr/>
        </p:nvSpPr>
        <p:spPr>
          <a:xfrm>
            <a:off x="6175423" y="3306470"/>
            <a:ext cx="70083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/>
              <a:t>60.8%</a:t>
            </a:r>
            <a:endParaRPr lang="th-TH" sz="16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5796136" y="4890646"/>
            <a:ext cx="70083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/>
              <a:t>32.2%</a:t>
            </a:r>
            <a:endParaRPr lang="th-TH" sz="16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0" y="0"/>
            <a:ext cx="1840568" cy="40011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th-TH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lyUPC" pitchFamily="34" charset="-34"/>
                <a:cs typeface="LilyUPC" pitchFamily="34" charset="-34"/>
              </a:rPr>
              <a:t>เครือข่ายประชานปฏิรูปสลาก</a:t>
            </a:r>
            <a:endParaRPr lang="th-TH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ilyUPC" pitchFamily="34" charset="-34"/>
              <a:cs typeface="LilyUPC" pitchFamily="34" charset="-34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AsOne/>
      </p:bldGraphic>
      <p:bldP spid="3" grpId="0" animBg="1"/>
      <p:bldP spid="5" grpId="0" animBg="1"/>
      <p:bldP spid="7" grpId="0"/>
      <p:bldP spid="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/>
        </p:nvGraphicFramePr>
        <p:xfrm>
          <a:off x="179512" y="836712"/>
          <a:ext cx="8640960" cy="5616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948264" y="0"/>
            <a:ext cx="2195736" cy="1569660"/>
          </a:xfrm>
          <a:prstGeom prst="rect">
            <a:avLst/>
          </a:prstGeom>
          <a:solidFill>
            <a:srgbClr val="800000"/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endParaRPr lang="th-TH" sz="32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illeniaUPC" pitchFamily="18" charset="-34"/>
              <a:cs typeface="DilleniaUPC" pitchFamily="18" charset="-34"/>
            </a:endParaRPr>
          </a:p>
          <a:p>
            <a:pPr algn="ctr"/>
            <a:r>
              <a:rPr lang="th-TH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เงินหวย</a:t>
            </a:r>
          </a:p>
          <a:p>
            <a:pPr algn="ctr"/>
            <a:r>
              <a:rPr lang="th-TH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ควรเข้ารัฐแค่ไหน?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748464" y="0"/>
            <a:ext cx="367408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b="1" i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</a:t>
            </a:r>
            <a:endParaRPr lang="th-TH" b="1" i="1" dirty="0">
              <a:solidFill>
                <a:srgbClr val="8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Oval 4"/>
          <p:cNvSpPr/>
          <p:nvPr/>
        </p:nvSpPr>
        <p:spPr>
          <a:xfrm>
            <a:off x="5652120" y="5877272"/>
            <a:ext cx="914400" cy="50405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pic>
        <p:nvPicPr>
          <p:cNvPr id="6" name="Picture 4" descr="โลโก้หยุดพนันแนวตั้ง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28384" y="5805264"/>
            <a:ext cx="872963" cy="72008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" name="TextBox 6"/>
          <p:cNvSpPr txBox="1"/>
          <p:nvPr/>
        </p:nvSpPr>
        <p:spPr>
          <a:xfrm>
            <a:off x="6063594" y="5394702"/>
            <a:ext cx="59663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/>
              <a:t>3.9%</a:t>
            </a:r>
            <a:endParaRPr lang="th-TH" sz="16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6012160" y="3450486"/>
            <a:ext cx="70083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/>
              <a:t>60.1%</a:t>
            </a:r>
            <a:endParaRPr lang="th-TH" sz="16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6012160" y="2010326"/>
            <a:ext cx="70083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/>
              <a:t>35.4%</a:t>
            </a:r>
            <a:endParaRPr lang="th-TH" sz="16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0" y="0"/>
            <a:ext cx="1840568" cy="40011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th-TH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lyUPC" pitchFamily="34" charset="-34"/>
                <a:cs typeface="LilyUPC" pitchFamily="34" charset="-34"/>
              </a:rPr>
              <a:t>เครือข่ายประชานปฏิรูปสลาก</a:t>
            </a:r>
            <a:endParaRPr lang="th-TH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ilyUPC" pitchFamily="34" charset="-34"/>
              <a:cs typeface="LilyUPC" pitchFamily="34" charset="-34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500"/>
                            </p:stCondLst>
                            <p:childTnLst>
                              <p:par>
                                <p:cTn id="3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AsOne/>
      </p:bldGraphic>
      <p:bldP spid="3" grpId="0" animBg="1"/>
      <p:bldP spid="5" grpId="0" animBg="1"/>
      <p:bldP spid="7" grpId="0"/>
      <p:bldP spid="8" grpId="0"/>
      <p:bldP spid="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/>
        </p:nvGraphicFramePr>
        <p:xfrm>
          <a:off x="179512" y="980728"/>
          <a:ext cx="8208912" cy="5616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948264" y="0"/>
            <a:ext cx="2195736" cy="3046988"/>
          </a:xfrm>
          <a:prstGeom prst="rect">
            <a:avLst/>
          </a:prstGeom>
          <a:solidFill>
            <a:srgbClr val="800000"/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endParaRPr lang="th-TH" sz="32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illeniaUPC" pitchFamily="18" charset="-34"/>
              <a:cs typeface="DilleniaUPC" pitchFamily="18" charset="-34"/>
            </a:endParaRPr>
          </a:p>
          <a:p>
            <a:pPr algn="ctr"/>
            <a:r>
              <a:rPr lang="th-TH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ควรแยกอำนาจ</a:t>
            </a:r>
          </a:p>
          <a:p>
            <a:pPr algn="ctr">
              <a:buFont typeface="Arial" pitchFamily="34" charset="0"/>
              <a:buChar char="•"/>
            </a:pPr>
            <a:r>
              <a:rPr lang="th-TH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ออกสลาก</a:t>
            </a:r>
          </a:p>
          <a:p>
            <a:pPr algn="ctr">
              <a:buFont typeface="Arial" pitchFamily="34" charset="0"/>
              <a:buChar char="•"/>
            </a:pPr>
            <a:r>
              <a:rPr lang="th-TH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กำกับดูแล</a:t>
            </a:r>
          </a:p>
          <a:p>
            <a:pPr algn="ctr">
              <a:buFont typeface="Arial" pitchFamily="34" charset="0"/>
              <a:buChar char="•"/>
            </a:pPr>
            <a:r>
              <a:rPr lang="th-TH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จัดสรรเงิน</a:t>
            </a:r>
          </a:p>
          <a:p>
            <a:pPr algn="ctr"/>
            <a:r>
              <a:rPr lang="th-TH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ออกจากกันหรือไม่?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748464" y="0"/>
            <a:ext cx="367408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b="1" i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</a:t>
            </a:r>
            <a:endParaRPr lang="th-TH" b="1" i="1" dirty="0">
              <a:solidFill>
                <a:srgbClr val="8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Oval 4"/>
          <p:cNvSpPr/>
          <p:nvPr/>
        </p:nvSpPr>
        <p:spPr>
          <a:xfrm>
            <a:off x="5364088" y="5949280"/>
            <a:ext cx="914400" cy="50405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pic>
        <p:nvPicPr>
          <p:cNvPr id="6" name="Picture 4" descr="โลโก้หยุดพนันแนวตั้ง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28384" y="5805264"/>
            <a:ext cx="872963" cy="72008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" name="TextBox 6"/>
          <p:cNvSpPr txBox="1"/>
          <p:nvPr/>
        </p:nvSpPr>
        <p:spPr>
          <a:xfrm>
            <a:off x="5652120" y="2370366"/>
            <a:ext cx="70083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/>
              <a:t>66.1%</a:t>
            </a:r>
            <a:endParaRPr lang="th-TH" sz="16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5959399" y="3882534"/>
            <a:ext cx="70083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/>
              <a:t>33.9%</a:t>
            </a:r>
            <a:endParaRPr lang="th-TH" sz="16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0" y="0"/>
            <a:ext cx="1840568" cy="40011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th-TH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lyUPC" pitchFamily="34" charset="-34"/>
                <a:cs typeface="LilyUPC" pitchFamily="34" charset="-34"/>
              </a:rPr>
              <a:t>เครือข่ายประชานปฏิรูปสลาก</a:t>
            </a:r>
            <a:endParaRPr lang="th-TH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ilyUPC" pitchFamily="34" charset="-34"/>
              <a:cs typeface="LilyUPC" pitchFamily="34" charset="-34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AsOne/>
      </p:bldGraphic>
      <p:bldP spid="3" grpId="0" animBg="1"/>
      <p:bldP spid="5" grpId="0" animBg="1"/>
      <p:bldP spid="7" grpId="0"/>
      <p:bldP spid="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/>
        </p:nvGraphicFramePr>
        <p:xfrm>
          <a:off x="0" y="0"/>
          <a:ext cx="9144000" cy="70740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948264" y="0"/>
            <a:ext cx="2195736" cy="2369880"/>
          </a:xfrm>
          <a:prstGeom prst="rect">
            <a:avLst/>
          </a:prstGeom>
          <a:solidFill>
            <a:srgbClr val="800000"/>
          </a:solidFill>
          <a:ln>
            <a:solidFill>
              <a:srgbClr val="800000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endParaRPr lang="th-TH" sz="2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illeniaUPC" pitchFamily="18" charset="-34"/>
              <a:cs typeface="DilleniaUPC" pitchFamily="18" charset="-34"/>
            </a:endParaRPr>
          </a:p>
          <a:p>
            <a:pPr algn="ctr"/>
            <a:r>
              <a:rPr lang="th-TH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เปลี่ยน</a:t>
            </a:r>
          </a:p>
          <a:p>
            <a:pPr algn="ctr"/>
            <a:r>
              <a:rPr lang="th-TH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สลากกินแบ่งรัฐบาล</a:t>
            </a:r>
          </a:p>
          <a:p>
            <a:pPr algn="ctr"/>
            <a:r>
              <a:rPr lang="th-TH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เป็น</a:t>
            </a:r>
          </a:p>
          <a:p>
            <a:pPr algn="ctr"/>
            <a:r>
              <a:rPr lang="th-TH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สลากเพื่อสังคม</a:t>
            </a:r>
            <a:endParaRPr lang="th-TH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illeniaUPC" pitchFamily="18" charset="-34"/>
              <a:cs typeface="DilleniaUPC" pitchFamily="18" charset="-34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604448" y="0"/>
            <a:ext cx="550151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b="1" i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</a:t>
            </a:r>
            <a:endParaRPr lang="th-TH" b="1" i="1" dirty="0">
              <a:solidFill>
                <a:srgbClr val="8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Oval 4"/>
          <p:cNvSpPr/>
          <p:nvPr/>
        </p:nvSpPr>
        <p:spPr>
          <a:xfrm>
            <a:off x="5364088" y="6021288"/>
            <a:ext cx="914400" cy="50405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pic>
        <p:nvPicPr>
          <p:cNvPr id="6" name="Picture 4" descr="โลโก้หยุดพนันแนวตั้ง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28384" y="5805264"/>
            <a:ext cx="872963" cy="72008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" name="TextBox 6"/>
          <p:cNvSpPr txBox="1"/>
          <p:nvPr/>
        </p:nvSpPr>
        <p:spPr>
          <a:xfrm>
            <a:off x="5830064" y="1628800"/>
            <a:ext cx="54213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/>
              <a:t>88%</a:t>
            </a:r>
            <a:endParaRPr lang="th-TH" sz="16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5671367" y="5394702"/>
            <a:ext cx="54213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/>
              <a:t>12%</a:t>
            </a:r>
            <a:endParaRPr lang="th-TH" sz="16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0" y="0"/>
            <a:ext cx="1840568" cy="40011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th-TH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lyUPC" pitchFamily="34" charset="-34"/>
                <a:cs typeface="LilyUPC" pitchFamily="34" charset="-34"/>
              </a:rPr>
              <a:t>เครือข่ายประชานปฏิรูปสลาก</a:t>
            </a:r>
            <a:endParaRPr lang="th-TH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ilyUPC" pitchFamily="34" charset="-34"/>
              <a:cs typeface="LilyUPC" pitchFamily="34" charset="-34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AsOne/>
      </p:bldGraphic>
      <p:bldP spid="3" grpId="0" animBg="1"/>
      <p:bldP spid="5" grpId="0" animBg="1"/>
      <p:bldP spid="7" grpId="0"/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2924944"/>
            <a:ext cx="9144000" cy="3960440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292494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6" name="TextBox 5"/>
          <p:cNvSpPr txBox="1"/>
          <p:nvPr/>
        </p:nvSpPr>
        <p:spPr>
          <a:xfrm>
            <a:off x="5508104" y="0"/>
            <a:ext cx="3635896" cy="1123384"/>
          </a:xfrm>
          <a:prstGeom prst="rect">
            <a:avLst/>
          </a:prstGeom>
          <a:solidFill>
            <a:srgbClr val="800000"/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endParaRPr lang="th-TH" sz="2400" b="1" i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illeniaUPC" pitchFamily="18" charset="-34"/>
              <a:cs typeface="DilleniaUPC" pitchFamily="18" charset="-34"/>
            </a:endParaRPr>
          </a:p>
          <a:p>
            <a:pPr algn="ctr"/>
            <a:r>
              <a:rPr lang="th-TH" sz="32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วัตถุประสงค์ของการสำรวจ</a:t>
            </a:r>
          </a:p>
          <a:p>
            <a:pPr algn="ctr"/>
            <a:endParaRPr lang="th-TH" sz="11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illeniaUPC" pitchFamily="18" charset="-34"/>
              <a:cs typeface="DilleniaUPC" pitchFamily="18" charset="-34"/>
            </a:endParaRPr>
          </a:p>
        </p:txBody>
      </p:sp>
      <p:sp>
        <p:nvSpPr>
          <p:cNvPr id="26625" name="Rectangle 1"/>
          <p:cNvSpPr>
            <a:spLocks noChangeArrowheads="1"/>
          </p:cNvSpPr>
          <p:nvPr/>
        </p:nvSpPr>
        <p:spPr bwMode="auto">
          <a:xfrm>
            <a:off x="539552" y="1340768"/>
            <a:ext cx="8064896" cy="4624343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58775" marR="0" lvl="0" indent="-35877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endParaRPr kumimoji="0" lang="th-TH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DilleniaUPC" pitchFamily="18" charset="-34"/>
              <a:ea typeface="Calibri" pitchFamily="34" charset="0"/>
              <a:cs typeface="DilleniaUPC" pitchFamily="18" charset="-34"/>
            </a:endParaRPr>
          </a:p>
          <a:p>
            <a:pPr marL="358775" marR="0" lvl="0" indent="-35877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th-TH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illeniaUPC" pitchFamily="18" charset="-34"/>
                <a:ea typeface="Calibri" pitchFamily="34" charset="0"/>
                <a:cs typeface="DilleniaUPC" pitchFamily="18" charset="-34"/>
              </a:rPr>
              <a:t>เพื่อทราบทัศนคติของประชาชนไทยเกี่ยวกับการบริหารจัดการสลากกินแบ่งรัฐบาลปัจจุบัน</a:t>
            </a:r>
          </a:p>
          <a:p>
            <a:pPr marL="358775" marR="0" lvl="0" indent="-35877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endParaRPr kumimoji="0" lang="en-US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DilleniaUPC" pitchFamily="18" charset="-34"/>
              <a:cs typeface="DilleniaUPC" pitchFamily="18" charset="-34"/>
            </a:endParaRPr>
          </a:p>
          <a:p>
            <a:pPr marL="358775" marR="0" lvl="0" indent="-29051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th-TH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illeniaUPC" pitchFamily="18" charset="-34"/>
                <a:ea typeface="Calibri" pitchFamily="34" charset="0"/>
                <a:cs typeface="DilleniaUPC" pitchFamily="18" charset="-34"/>
              </a:rPr>
              <a:t>เพื่อทราบความคิดเห็นของประชาชนไทยที่มีต่อข้อเสนอหลักในการปฏิรูปกิจการสลากไทย 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illeniaUPC" pitchFamily="18" charset="-34"/>
                <a:ea typeface="Calibri" pitchFamily="34" charset="0"/>
                <a:cs typeface="DilleniaUPC" pitchFamily="18" charset="-34"/>
              </a:rPr>
              <a:t>3</a:t>
            </a:r>
            <a:r>
              <a:rPr kumimoji="0" lang="th-TH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illeniaUPC" pitchFamily="18" charset="-34"/>
                <a:ea typeface="Calibri" pitchFamily="34" charset="0"/>
                <a:cs typeface="DilleniaUPC" pitchFamily="18" charset="-34"/>
              </a:rPr>
              <a:t> ประการ คือ</a:t>
            </a:r>
            <a:endParaRPr kumimoji="0" lang="en-US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DilleniaUPC" pitchFamily="18" charset="-34"/>
              <a:cs typeface="DilleniaUPC" pitchFamily="18" charset="-34"/>
            </a:endParaRPr>
          </a:p>
          <a:p>
            <a:pPr marL="1273175" lvl="4" indent="-290513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kumimoji="0" lang="th-TH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illeniaUPC" pitchFamily="18" charset="-34"/>
                <a:ea typeface="Calibri" pitchFamily="34" charset="0"/>
                <a:cs typeface="DilleniaUPC" pitchFamily="18" charset="-34"/>
              </a:rPr>
              <a:t>การเปลี่ยนเป้าหมายในการออกสลาก</a:t>
            </a:r>
            <a:endParaRPr lang="th-TH" sz="1050" b="1" dirty="0" smtClean="0">
              <a:latin typeface="DilleniaUPC" pitchFamily="18" charset="-34"/>
              <a:cs typeface="DilleniaUPC" pitchFamily="18" charset="-34"/>
            </a:endParaRPr>
          </a:p>
          <a:p>
            <a:pPr marL="1273175" lvl="4" indent="-290513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kumimoji="0" lang="th-TH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illeniaUPC" pitchFamily="18" charset="-34"/>
                <a:ea typeface="Calibri" pitchFamily="34" charset="0"/>
                <a:cs typeface="DilleniaUPC" pitchFamily="18" charset="-34"/>
              </a:rPr>
              <a:t>การเปลี่ยนสัดส่วนการจัดสรรเงินรายได้จากการจำหน่ายสลาก</a:t>
            </a:r>
          </a:p>
          <a:p>
            <a:pPr marL="1273175" lvl="4" indent="-290513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kumimoji="0" lang="th-TH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illeniaUPC" pitchFamily="18" charset="-34"/>
                <a:ea typeface="Calibri" pitchFamily="34" charset="0"/>
                <a:cs typeface="DilleniaUPC" pitchFamily="18" charset="-34"/>
              </a:rPr>
              <a:t>การเปลี่ยนโครงสร้างการบริหารจัดการกิจการสลาก</a:t>
            </a:r>
            <a:r>
              <a:rPr kumimoji="0" lang="en-US" sz="105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illeniaUPC" pitchFamily="18" charset="-34"/>
                <a:cs typeface="DilleniaUPC" pitchFamily="18" charset="-34"/>
              </a:rPr>
              <a:t> </a:t>
            </a:r>
          </a:p>
          <a:p>
            <a:pPr marL="1273175" lvl="4" indent="-290513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endParaRPr kumimoji="0" lang="en-US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DilleniaUPC" pitchFamily="18" charset="-34"/>
              <a:cs typeface="DilleniaUPC" pitchFamily="18" charset="-34"/>
            </a:endParaRPr>
          </a:p>
        </p:txBody>
      </p:sp>
      <p:pic>
        <p:nvPicPr>
          <p:cNvPr id="7" name="Picture 4" descr="โลโก้หยุดพนันแนวตั้ง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56376" y="5733256"/>
            <a:ext cx="872963" cy="72008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0" name="TextBox 9"/>
          <p:cNvSpPr txBox="1"/>
          <p:nvPr/>
        </p:nvSpPr>
        <p:spPr>
          <a:xfrm>
            <a:off x="0" y="0"/>
            <a:ext cx="1840568" cy="40011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th-TH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lyUPC" pitchFamily="34" charset="-34"/>
                <a:cs typeface="LilyUPC" pitchFamily="34" charset="-34"/>
              </a:rPr>
              <a:t>เครือข่ายประชานปฏิรูปสลาก</a:t>
            </a:r>
            <a:endParaRPr lang="th-TH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ilyUPC" pitchFamily="34" charset="-34"/>
              <a:cs typeface="LilyUPC" pitchFamily="34" charset="-34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1000"/>
                                        <p:tgtEl>
                                          <p:spTgt spid="266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266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266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1000"/>
                                        <p:tgtEl>
                                          <p:spTgt spid="2662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1000"/>
                                        <p:tgtEl>
                                          <p:spTgt spid="2662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rot="16200000">
            <a:off x="3361556" y="-3361556"/>
            <a:ext cx="2420888" cy="9144000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8" name="Rectangle 7"/>
          <p:cNvSpPr/>
          <p:nvPr/>
        </p:nvSpPr>
        <p:spPr>
          <a:xfrm rot="16200000">
            <a:off x="2353444" y="67444"/>
            <a:ext cx="4437112" cy="9144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4" name="TextBox 3"/>
          <p:cNvSpPr txBox="1"/>
          <p:nvPr/>
        </p:nvSpPr>
        <p:spPr>
          <a:xfrm>
            <a:off x="7308304" y="0"/>
            <a:ext cx="1835696" cy="1446550"/>
          </a:xfrm>
          <a:prstGeom prst="rect">
            <a:avLst/>
          </a:prstGeom>
          <a:solidFill>
            <a:srgbClr val="800000"/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endParaRPr lang="th-TH" b="1" i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illeniaUPC" pitchFamily="18" charset="-34"/>
              <a:cs typeface="DilleniaUPC" pitchFamily="18" charset="-34"/>
            </a:endParaRPr>
          </a:p>
          <a:p>
            <a:pPr algn="ctr"/>
            <a:r>
              <a:rPr lang="th-TH" sz="32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ข้อมูลผู้ตอบ</a:t>
            </a:r>
          </a:p>
          <a:p>
            <a:pPr algn="ctr"/>
            <a:endParaRPr lang="th-TH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illeniaUPC" pitchFamily="18" charset="-34"/>
              <a:cs typeface="DilleniaUPC" pitchFamily="18" charset="-34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971600" y="332656"/>
          <a:ext cx="6048672" cy="1962912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2160240"/>
                <a:gridCol w="2160240"/>
                <a:gridCol w="1728192"/>
              </a:tblGrid>
              <a:tr h="4860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800" b="1" dirty="0"/>
                        <a:t>เพศ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DilleniaUPC" pitchFamily="18" charset="-34"/>
                        <a:ea typeface="Calibri"/>
                        <a:cs typeface="DilleniaUPC" pitchFamily="18" charset="-34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800" b="1" dirty="0"/>
                        <a:t>จำนวน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DilleniaUPC" pitchFamily="18" charset="-34"/>
                        <a:ea typeface="Calibri"/>
                        <a:cs typeface="DilleniaUPC" pitchFamily="18" charset="-34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1" dirty="0"/>
                        <a:t>%</a:t>
                      </a:r>
                      <a:endParaRPr lang="en-US" sz="2800" b="1" dirty="0">
                        <a:solidFill>
                          <a:schemeClr val="tx1"/>
                        </a:solidFill>
                        <a:latin typeface="DilleniaUPC" pitchFamily="18" charset="-34"/>
                        <a:ea typeface="Calibri"/>
                        <a:cs typeface="DilleniaUPC" pitchFamily="18" charset="-34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4315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800" b="1" dirty="0"/>
                        <a:t>หญิง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DilleniaUPC" pitchFamily="18" charset="-34"/>
                        <a:ea typeface="Calibri"/>
                        <a:cs typeface="DilleniaUPC" pitchFamily="18" charset="-34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0" dirty="0"/>
                        <a:t>887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DilleniaUPC" pitchFamily="18" charset="-34"/>
                        <a:ea typeface="Calibri"/>
                        <a:cs typeface="DilleniaUPC" pitchFamily="18" charset="-34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0" dirty="0"/>
                        <a:t>50.8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DilleniaUPC" pitchFamily="18" charset="-34"/>
                        <a:ea typeface="Calibri"/>
                        <a:cs typeface="DilleniaUPC" pitchFamily="18" charset="-34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4527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800" b="1" dirty="0"/>
                        <a:t>ชาย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DilleniaUPC" pitchFamily="18" charset="-34"/>
                        <a:ea typeface="Calibri"/>
                        <a:cs typeface="DilleniaUPC" pitchFamily="18" charset="-34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0" dirty="0"/>
                        <a:t>835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DilleniaUPC" pitchFamily="18" charset="-34"/>
                        <a:ea typeface="Calibri"/>
                        <a:cs typeface="DilleniaUPC" pitchFamily="18" charset="-34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0" dirty="0"/>
                        <a:t>47.8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DilleniaUPC" pitchFamily="18" charset="-34"/>
                        <a:ea typeface="Calibri"/>
                        <a:cs typeface="DilleniaUPC" pitchFamily="18" charset="-34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42980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800" b="1" dirty="0"/>
                        <a:t>ไม่ตอบ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DilleniaUPC" pitchFamily="18" charset="-34"/>
                        <a:ea typeface="Calibri"/>
                        <a:cs typeface="DilleniaUPC" pitchFamily="18" charset="-34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0" dirty="0"/>
                        <a:t>24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DilleniaUPC" pitchFamily="18" charset="-34"/>
                        <a:ea typeface="Calibri"/>
                        <a:cs typeface="DilleniaUPC" pitchFamily="18" charset="-34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0" dirty="0"/>
                        <a:t>1.4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DilleniaUPC" pitchFamily="18" charset="-34"/>
                        <a:ea typeface="Calibri"/>
                        <a:cs typeface="DilleniaUPC" pitchFamily="18" charset="-34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971600" y="2624092"/>
          <a:ext cx="6048672" cy="4066032"/>
        </p:xfrm>
        <a:graphic>
          <a:graphicData uri="http://schemas.openxmlformats.org/drawingml/2006/table">
            <a:tbl>
              <a:tblPr>
                <a:tableStyleId>{08FB837D-C827-4EFA-A057-4D05807E0F7C}</a:tableStyleId>
              </a:tblPr>
              <a:tblGrid>
                <a:gridCol w="2160240"/>
                <a:gridCol w="2160240"/>
                <a:gridCol w="1728192"/>
              </a:tblGrid>
              <a:tr h="3690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800" b="1" dirty="0"/>
                        <a:t>อายุ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DilleniaUPC" pitchFamily="18" charset="-34"/>
                        <a:ea typeface="Calibri"/>
                        <a:cs typeface="DilleniaUPC" pitchFamily="18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800" b="1" dirty="0"/>
                        <a:t>จำนวน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DilleniaUPC" pitchFamily="18" charset="-34"/>
                        <a:ea typeface="Calibri"/>
                        <a:cs typeface="DilleniaUPC" pitchFamily="18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/>
                        <a:t>%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DilleniaUPC" pitchFamily="18" charset="-34"/>
                        <a:ea typeface="Calibri"/>
                        <a:cs typeface="DilleniaUPC" pitchFamily="18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69041"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800" b="1" dirty="0"/>
                        <a:t>ต่ำกว่า</a:t>
                      </a:r>
                      <a:r>
                        <a:rPr lang="en-US" sz="2400" b="1" dirty="0"/>
                        <a:t>18</a:t>
                      </a:r>
                      <a:r>
                        <a:rPr lang="en-US" sz="2800" b="1" dirty="0"/>
                        <a:t> </a:t>
                      </a:r>
                      <a:r>
                        <a:rPr lang="th-TH" sz="2800" b="1" dirty="0"/>
                        <a:t>ปี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DilleniaUPC" pitchFamily="18" charset="-34"/>
                        <a:ea typeface="Calibri"/>
                        <a:cs typeface="DilleniaUPC" pitchFamily="18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/>
                        <a:t>148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DilleniaUPC" pitchFamily="18" charset="-34"/>
                        <a:ea typeface="Calibri"/>
                        <a:cs typeface="DilleniaUPC" pitchFamily="18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/>
                        <a:t>8.5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DilleniaUPC" pitchFamily="18" charset="-34"/>
                        <a:ea typeface="Calibri"/>
                        <a:cs typeface="DilleniaUPC" pitchFamily="18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69041"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/>
                        <a:t>18-25</a:t>
                      </a:r>
                      <a:r>
                        <a:rPr lang="en-US" sz="2000" b="1" dirty="0"/>
                        <a:t> </a:t>
                      </a:r>
                      <a:r>
                        <a:rPr lang="th-TH" sz="2800" b="1" dirty="0"/>
                        <a:t>ปี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DilleniaUPC" pitchFamily="18" charset="-34"/>
                        <a:ea typeface="Calibri"/>
                        <a:cs typeface="DilleniaUPC" pitchFamily="18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/>
                        <a:t>281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DilleniaUPC" pitchFamily="18" charset="-34"/>
                        <a:ea typeface="Calibri"/>
                        <a:cs typeface="DilleniaUPC" pitchFamily="18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/>
                        <a:t>16.1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DilleniaUPC" pitchFamily="18" charset="-34"/>
                        <a:ea typeface="Calibri"/>
                        <a:cs typeface="DilleniaUPC" pitchFamily="18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69041"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/>
                        <a:t>26-35</a:t>
                      </a:r>
                      <a:r>
                        <a:rPr lang="en-US" sz="2000" b="1" dirty="0"/>
                        <a:t> </a:t>
                      </a:r>
                      <a:r>
                        <a:rPr lang="th-TH" sz="2800" b="1" dirty="0"/>
                        <a:t>ปี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DilleniaUPC" pitchFamily="18" charset="-34"/>
                        <a:ea typeface="Calibri"/>
                        <a:cs typeface="DilleniaUPC" pitchFamily="18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/>
                        <a:t>428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DilleniaUPC" pitchFamily="18" charset="-34"/>
                        <a:ea typeface="Calibri"/>
                        <a:cs typeface="DilleniaUPC" pitchFamily="18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/>
                        <a:t>24.5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DilleniaUPC" pitchFamily="18" charset="-34"/>
                        <a:ea typeface="Calibri"/>
                        <a:cs typeface="DilleniaUPC" pitchFamily="18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69041"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/>
                        <a:t>36-45</a:t>
                      </a:r>
                      <a:r>
                        <a:rPr lang="en-US" sz="2000" b="1" dirty="0"/>
                        <a:t> </a:t>
                      </a:r>
                      <a:r>
                        <a:rPr lang="th-TH" sz="2800" b="1" dirty="0"/>
                        <a:t>ปี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DilleniaUPC" pitchFamily="18" charset="-34"/>
                        <a:ea typeface="Calibri"/>
                        <a:cs typeface="DilleniaUPC" pitchFamily="18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/>
                        <a:t>421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DilleniaUPC" pitchFamily="18" charset="-34"/>
                        <a:ea typeface="Calibri"/>
                        <a:cs typeface="DilleniaUPC" pitchFamily="18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/>
                        <a:t>24.1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DilleniaUPC" pitchFamily="18" charset="-34"/>
                        <a:ea typeface="Calibri"/>
                        <a:cs typeface="DilleniaUPC" pitchFamily="18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69041"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/>
                        <a:t>46-60</a:t>
                      </a:r>
                      <a:r>
                        <a:rPr lang="en-US" sz="2800" b="1" dirty="0"/>
                        <a:t> </a:t>
                      </a:r>
                      <a:r>
                        <a:rPr lang="th-TH" sz="2800" b="1" dirty="0"/>
                        <a:t>ปี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DilleniaUPC" pitchFamily="18" charset="-34"/>
                        <a:ea typeface="Calibri"/>
                        <a:cs typeface="DilleniaUPC" pitchFamily="18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/>
                        <a:t>370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DilleniaUPC" pitchFamily="18" charset="-34"/>
                        <a:ea typeface="Calibri"/>
                        <a:cs typeface="DilleniaUPC" pitchFamily="18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/>
                        <a:t>21.2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DilleniaUPC" pitchFamily="18" charset="-34"/>
                        <a:ea typeface="Calibri"/>
                        <a:cs typeface="DilleniaUPC" pitchFamily="18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69041"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/>
                        <a:t>60</a:t>
                      </a:r>
                      <a:r>
                        <a:rPr lang="en-US" sz="3600" b="1" dirty="0"/>
                        <a:t> </a:t>
                      </a:r>
                      <a:r>
                        <a:rPr lang="th-TH" sz="2800" b="1" dirty="0"/>
                        <a:t>ปีขึ้นไป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DilleniaUPC" pitchFamily="18" charset="-34"/>
                        <a:ea typeface="Calibri"/>
                        <a:cs typeface="DilleniaUPC" pitchFamily="18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/>
                        <a:t>80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DilleniaUPC" pitchFamily="18" charset="-34"/>
                        <a:ea typeface="Calibri"/>
                        <a:cs typeface="DilleniaUPC" pitchFamily="18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/>
                        <a:t>4.5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DilleniaUPC" pitchFamily="18" charset="-34"/>
                        <a:ea typeface="Calibri"/>
                        <a:cs typeface="DilleniaUPC" pitchFamily="18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69041"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800" b="1" dirty="0"/>
                        <a:t>ไม่ตอบ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DilleniaUPC" pitchFamily="18" charset="-34"/>
                        <a:ea typeface="Calibri"/>
                        <a:cs typeface="DilleniaUPC" pitchFamily="18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/>
                        <a:t>18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DilleniaUPC" pitchFamily="18" charset="-34"/>
                        <a:ea typeface="Calibri"/>
                        <a:cs typeface="DilleniaUPC" pitchFamily="18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/>
                        <a:t>1.1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DilleniaUPC" pitchFamily="18" charset="-34"/>
                        <a:ea typeface="Calibri"/>
                        <a:cs typeface="DilleniaUPC" pitchFamily="18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7" name="Oval 6"/>
          <p:cNvSpPr/>
          <p:nvPr/>
        </p:nvSpPr>
        <p:spPr>
          <a:xfrm>
            <a:off x="5652120" y="836712"/>
            <a:ext cx="914400" cy="43204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0" name="Oval 9"/>
          <p:cNvSpPr/>
          <p:nvPr/>
        </p:nvSpPr>
        <p:spPr>
          <a:xfrm>
            <a:off x="5652120" y="1340768"/>
            <a:ext cx="914400" cy="43204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1" name="Oval 10"/>
          <p:cNvSpPr/>
          <p:nvPr/>
        </p:nvSpPr>
        <p:spPr>
          <a:xfrm>
            <a:off x="5673824" y="4077072"/>
            <a:ext cx="914400" cy="43204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2" name="Oval 11"/>
          <p:cNvSpPr/>
          <p:nvPr/>
        </p:nvSpPr>
        <p:spPr>
          <a:xfrm>
            <a:off x="5652120" y="4581128"/>
            <a:ext cx="914400" cy="43204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3" name="Oval 12"/>
          <p:cNvSpPr/>
          <p:nvPr/>
        </p:nvSpPr>
        <p:spPr>
          <a:xfrm>
            <a:off x="5652120" y="5085184"/>
            <a:ext cx="914400" cy="43204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pic>
        <p:nvPicPr>
          <p:cNvPr id="14" name="Picture 4" descr="โลโก้หยุดพนันแนวตั้ง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84368" y="5805264"/>
            <a:ext cx="872963" cy="72008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5" name="TextBox 14"/>
          <p:cNvSpPr txBox="1"/>
          <p:nvPr/>
        </p:nvSpPr>
        <p:spPr>
          <a:xfrm>
            <a:off x="0" y="0"/>
            <a:ext cx="1840568" cy="40011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th-TH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lyUPC" pitchFamily="34" charset="-34"/>
                <a:cs typeface="LilyUPC" pitchFamily="34" charset="-34"/>
              </a:rPr>
              <a:t>เครือข่ายประชานปฏิรูปสลาก</a:t>
            </a:r>
            <a:endParaRPr lang="th-TH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ilyUPC" pitchFamily="34" charset="-34"/>
              <a:cs typeface="LilyUPC" pitchFamily="34" charset="-34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500"/>
                            </p:stCondLst>
                            <p:childTnLst>
                              <p:par>
                                <p:cTn id="3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000"/>
                            </p:stCondLst>
                            <p:childTnLst>
                              <p:par>
                                <p:cTn id="3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4139952" cy="6858000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6" name="Rectangle 5"/>
          <p:cNvSpPr/>
          <p:nvPr/>
        </p:nvSpPr>
        <p:spPr>
          <a:xfrm>
            <a:off x="4139952" y="0"/>
            <a:ext cx="5004048" cy="685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395536" y="764704"/>
          <a:ext cx="3528392" cy="5582948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1663676"/>
                <a:gridCol w="1020970"/>
                <a:gridCol w="843746"/>
              </a:tblGrid>
              <a:tr h="6573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800" b="1" dirty="0">
                          <a:effectLst/>
                        </a:rPr>
                        <a:t>อาชีพ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Cordia New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800" b="1" dirty="0">
                          <a:effectLst/>
                        </a:rPr>
                        <a:t>จำนวน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Cordia New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%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Cordia New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657356">
                <a:tc>
                  <a:txBody>
                    <a:bodyPr/>
                    <a:lstStyle/>
                    <a:p>
                      <a:pPr marL="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800" b="1" dirty="0">
                          <a:effectLst/>
                        </a:rPr>
                        <a:t>ลูกจ้าง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Cordia New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</a:rPr>
                        <a:t>218</a:t>
                      </a:r>
                      <a:endParaRPr lang="en-US" sz="2000" b="1">
                        <a:effectLst/>
                        <a:latin typeface="Calibri"/>
                        <a:ea typeface="Calibri"/>
                        <a:cs typeface="Cordia New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</a:rPr>
                        <a:t>12.5</a:t>
                      </a:r>
                      <a:endParaRPr lang="en-US" sz="2000" b="1">
                        <a:effectLst/>
                        <a:latin typeface="Calibri"/>
                        <a:ea typeface="Calibri"/>
                        <a:cs typeface="Cordia New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657356">
                <a:tc>
                  <a:txBody>
                    <a:bodyPr/>
                    <a:lstStyle/>
                    <a:p>
                      <a:pPr marL="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800" b="1" dirty="0">
                          <a:effectLst/>
                        </a:rPr>
                        <a:t>รับราชการ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Cordia New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</a:rPr>
                        <a:t>321</a:t>
                      </a:r>
                      <a:endParaRPr lang="en-US" sz="2000" b="1">
                        <a:effectLst/>
                        <a:latin typeface="Calibri"/>
                        <a:ea typeface="Calibri"/>
                        <a:cs typeface="Cordia New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</a:rPr>
                        <a:t>18.4</a:t>
                      </a:r>
                      <a:endParaRPr lang="en-US" sz="2000" b="1">
                        <a:effectLst/>
                        <a:latin typeface="Calibri"/>
                        <a:ea typeface="Calibri"/>
                        <a:cs typeface="Cordia New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657356">
                <a:tc>
                  <a:txBody>
                    <a:bodyPr/>
                    <a:lstStyle/>
                    <a:p>
                      <a:pPr marL="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800" b="1" dirty="0">
                          <a:effectLst/>
                        </a:rPr>
                        <a:t>ค้าขาย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Cordia New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</a:rPr>
                        <a:t>286</a:t>
                      </a:r>
                      <a:endParaRPr lang="en-US" sz="2000" b="1">
                        <a:effectLst/>
                        <a:latin typeface="Calibri"/>
                        <a:ea typeface="Calibri"/>
                        <a:cs typeface="Cordia New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</a:rPr>
                        <a:t>16.4</a:t>
                      </a:r>
                      <a:endParaRPr lang="en-US" sz="2000" b="1">
                        <a:effectLst/>
                        <a:latin typeface="Calibri"/>
                        <a:ea typeface="Calibri"/>
                        <a:cs typeface="Cordia New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657356">
                <a:tc>
                  <a:txBody>
                    <a:bodyPr/>
                    <a:lstStyle/>
                    <a:p>
                      <a:pPr marL="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800" b="1" dirty="0">
                          <a:effectLst/>
                        </a:rPr>
                        <a:t>เกษตรกร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Cordia New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</a:rPr>
                        <a:t>488</a:t>
                      </a:r>
                      <a:endParaRPr lang="en-US" sz="2000" b="1">
                        <a:effectLst/>
                        <a:latin typeface="Calibri"/>
                        <a:ea typeface="Calibri"/>
                        <a:cs typeface="Cordia New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</a:rPr>
                        <a:t>28.0</a:t>
                      </a:r>
                      <a:endParaRPr lang="en-US" sz="2000" b="1">
                        <a:effectLst/>
                        <a:latin typeface="Calibri"/>
                        <a:ea typeface="Calibri"/>
                        <a:cs typeface="Cordia New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943121">
                <a:tc>
                  <a:txBody>
                    <a:bodyPr/>
                    <a:lstStyle/>
                    <a:p>
                      <a:pPr marL="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800" b="1" dirty="0">
                          <a:effectLst/>
                        </a:rPr>
                        <a:t>นักเรียนนักศึกษา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Cordia New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</a:rPr>
                        <a:t>205</a:t>
                      </a:r>
                      <a:endParaRPr lang="en-US" sz="2000" b="1">
                        <a:effectLst/>
                        <a:latin typeface="Calibri"/>
                        <a:ea typeface="Calibri"/>
                        <a:cs typeface="Cordia New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</a:rPr>
                        <a:t>11.7</a:t>
                      </a:r>
                      <a:endParaRPr lang="en-US" sz="2000" b="1">
                        <a:effectLst/>
                        <a:latin typeface="Calibri"/>
                        <a:ea typeface="Calibri"/>
                        <a:cs typeface="Cordia New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657356">
                <a:tc>
                  <a:txBody>
                    <a:bodyPr/>
                    <a:lstStyle/>
                    <a:p>
                      <a:pPr marL="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800" b="1" dirty="0">
                          <a:effectLst/>
                        </a:rPr>
                        <a:t>อื่นๆ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Cordia New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</a:rPr>
                        <a:t>193</a:t>
                      </a:r>
                      <a:endParaRPr lang="en-US" sz="2000" b="1">
                        <a:effectLst/>
                        <a:latin typeface="Calibri"/>
                        <a:ea typeface="Calibri"/>
                        <a:cs typeface="Cordia New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</a:rPr>
                        <a:t>11.0</a:t>
                      </a:r>
                      <a:endParaRPr lang="en-US" sz="2000" b="1">
                        <a:effectLst/>
                        <a:latin typeface="Calibri"/>
                        <a:ea typeface="Calibri"/>
                        <a:cs typeface="Cordia New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657356">
                <a:tc>
                  <a:txBody>
                    <a:bodyPr/>
                    <a:lstStyle/>
                    <a:p>
                      <a:pPr marL="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800" b="1" dirty="0">
                          <a:effectLst/>
                        </a:rPr>
                        <a:t>ไม่ตอบ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Cordia New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</a:rPr>
                        <a:t>35</a:t>
                      </a:r>
                      <a:endParaRPr lang="en-US" sz="2000" b="1">
                        <a:effectLst/>
                        <a:latin typeface="Calibri"/>
                        <a:ea typeface="Calibri"/>
                        <a:cs typeface="Cordia New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2.0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Cordia New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283968" y="764704"/>
          <a:ext cx="4536504" cy="5544616"/>
        </p:xfrm>
        <a:graphic>
          <a:graphicData uri="http://schemas.openxmlformats.org/drawingml/2006/table">
            <a:tbl>
              <a:tblPr>
                <a:tableStyleId>{08FB837D-C827-4EFA-A057-4D05807E0F7C}</a:tableStyleId>
              </a:tblPr>
              <a:tblGrid>
                <a:gridCol w="2520280"/>
                <a:gridCol w="1033315"/>
                <a:gridCol w="982909"/>
              </a:tblGrid>
              <a:tr h="63007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800" b="1" dirty="0">
                          <a:effectLst/>
                        </a:rPr>
                        <a:t>รายได้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Cordia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800" b="1" dirty="0">
                          <a:effectLst/>
                        </a:rPr>
                        <a:t>จำนวน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Cordia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%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Cordia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02078">
                <a:tc>
                  <a:txBody>
                    <a:bodyPr/>
                    <a:lstStyle/>
                    <a:p>
                      <a:pPr indent="11112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800" b="1" dirty="0">
                          <a:effectLst/>
                        </a:rPr>
                        <a:t>ต่ำกว่า </a:t>
                      </a:r>
                      <a:r>
                        <a:rPr lang="en-US" sz="2000" b="1" dirty="0">
                          <a:effectLst/>
                        </a:rPr>
                        <a:t>5,000</a:t>
                      </a:r>
                      <a:r>
                        <a:rPr lang="th-TH" sz="2800" b="1" dirty="0">
                          <a:effectLst/>
                        </a:rPr>
                        <a:t> บาท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Cordia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</a:rPr>
                        <a:t>306</a:t>
                      </a:r>
                      <a:endParaRPr lang="en-US" sz="2000" b="1">
                        <a:effectLst/>
                        <a:latin typeface="Calibri"/>
                        <a:ea typeface="Calibri"/>
                        <a:cs typeface="Cordia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</a:rPr>
                        <a:t>17.5</a:t>
                      </a:r>
                      <a:endParaRPr lang="en-US" sz="2000" b="1">
                        <a:effectLst/>
                        <a:latin typeface="Calibri"/>
                        <a:ea typeface="Calibri"/>
                        <a:cs typeface="Cordia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02078">
                <a:tc>
                  <a:txBody>
                    <a:bodyPr/>
                    <a:lstStyle/>
                    <a:p>
                      <a:pPr indent="11112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5,000-10,000 </a:t>
                      </a:r>
                      <a:r>
                        <a:rPr lang="th-TH" sz="2800" b="1" dirty="0">
                          <a:effectLst/>
                        </a:rPr>
                        <a:t>บาท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Cordia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</a:rPr>
                        <a:t>604</a:t>
                      </a:r>
                      <a:endParaRPr lang="en-US" sz="2000" b="1">
                        <a:effectLst/>
                        <a:latin typeface="Calibri"/>
                        <a:ea typeface="Calibri"/>
                        <a:cs typeface="Cordia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</a:rPr>
                        <a:t>34.6</a:t>
                      </a:r>
                      <a:endParaRPr lang="en-US" sz="2000" b="1">
                        <a:effectLst/>
                        <a:latin typeface="Calibri"/>
                        <a:ea typeface="Calibri"/>
                        <a:cs typeface="Cordia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02078">
                <a:tc>
                  <a:txBody>
                    <a:bodyPr/>
                    <a:lstStyle/>
                    <a:p>
                      <a:pPr indent="11112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10,001-20,000</a:t>
                      </a:r>
                      <a:r>
                        <a:rPr lang="th-TH" sz="2800" b="1" dirty="0">
                          <a:effectLst/>
                        </a:rPr>
                        <a:t> บาท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Cordia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</a:rPr>
                        <a:t>466</a:t>
                      </a:r>
                      <a:endParaRPr lang="en-US" sz="2000" b="1">
                        <a:effectLst/>
                        <a:latin typeface="Calibri"/>
                        <a:ea typeface="Calibri"/>
                        <a:cs typeface="Cordia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</a:rPr>
                        <a:t>26.7</a:t>
                      </a:r>
                      <a:endParaRPr lang="en-US" sz="2000" b="1">
                        <a:effectLst/>
                        <a:latin typeface="Calibri"/>
                        <a:ea typeface="Calibri"/>
                        <a:cs typeface="Cordia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02078">
                <a:tc>
                  <a:txBody>
                    <a:bodyPr/>
                    <a:lstStyle/>
                    <a:p>
                      <a:pPr indent="11112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20,001-30,000</a:t>
                      </a:r>
                      <a:r>
                        <a:rPr lang="th-TH" sz="2800" b="1" dirty="0">
                          <a:effectLst/>
                        </a:rPr>
                        <a:t> บาท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Cordia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</a:rPr>
                        <a:t>262</a:t>
                      </a:r>
                      <a:endParaRPr lang="en-US" sz="2000" b="1">
                        <a:effectLst/>
                        <a:latin typeface="Calibri"/>
                        <a:ea typeface="Calibri"/>
                        <a:cs typeface="Cordia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</a:rPr>
                        <a:t>15.0</a:t>
                      </a:r>
                      <a:endParaRPr lang="en-US" sz="2000" b="1">
                        <a:effectLst/>
                        <a:latin typeface="Calibri"/>
                        <a:ea typeface="Calibri"/>
                        <a:cs typeface="Cordia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02078">
                <a:tc>
                  <a:txBody>
                    <a:bodyPr/>
                    <a:lstStyle/>
                    <a:p>
                      <a:pPr indent="11112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30,001-50,000 </a:t>
                      </a:r>
                      <a:r>
                        <a:rPr lang="th-TH" sz="2800" b="1" dirty="0">
                          <a:effectLst/>
                        </a:rPr>
                        <a:t>บาท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Cordia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</a:rPr>
                        <a:t>62</a:t>
                      </a:r>
                      <a:endParaRPr lang="en-US" sz="2000" b="1">
                        <a:effectLst/>
                        <a:latin typeface="Calibri"/>
                        <a:ea typeface="Calibri"/>
                        <a:cs typeface="Cordia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</a:rPr>
                        <a:t>3.6</a:t>
                      </a:r>
                      <a:endParaRPr lang="en-US" sz="2000" b="1">
                        <a:effectLst/>
                        <a:latin typeface="Calibri"/>
                        <a:ea typeface="Calibri"/>
                        <a:cs typeface="Cordia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02078">
                <a:tc>
                  <a:txBody>
                    <a:bodyPr/>
                    <a:lstStyle/>
                    <a:p>
                      <a:pPr indent="11112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800" b="1" dirty="0">
                          <a:effectLst/>
                        </a:rPr>
                        <a:t>มากกว่า </a:t>
                      </a:r>
                      <a:r>
                        <a:rPr lang="en-US" sz="2000" b="1" dirty="0">
                          <a:effectLst/>
                        </a:rPr>
                        <a:t>50,000</a:t>
                      </a:r>
                      <a:r>
                        <a:rPr lang="th-TH" sz="2800" b="1" dirty="0">
                          <a:effectLst/>
                        </a:rPr>
                        <a:t> บาท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Cordia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</a:rPr>
                        <a:t>17</a:t>
                      </a:r>
                      <a:endParaRPr lang="en-US" sz="2000" b="1">
                        <a:effectLst/>
                        <a:latin typeface="Calibri"/>
                        <a:ea typeface="Calibri"/>
                        <a:cs typeface="Cordia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</a:rPr>
                        <a:t>1.0</a:t>
                      </a:r>
                      <a:endParaRPr lang="en-US" sz="2000" b="1">
                        <a:effectLst/>
                        <a:latin typeface="Calibri"/>
                        <a:ea typeface="Calibri"/>
                        <a:cs typeface="Cordia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02078">
                <a:tc>
                  <a:txBody>
                    <a:bodyPr/>
                    <a:lstStyle/>
                    <a:p>
                      <a:pPr indent="11112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800" b="1" dirty="0">
                          <a:effectLst/>
                        </a:rPr>
                        <a:t>ไม่ตอบ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Cordia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</a:rPr>
                        <a:t>29</a:t>
                      </a:r>
                      <a:endParaRPr lang="en-US" sz="2000" b="1">
                        <a:effectLst/>
                        <a:latin typeface="Calibri"/>
                        <a:ea typeface="Calibri"/>
                        <a:cs typeface="Cordia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1.6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Cordia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308304" y="0"/>
            <a:ext cx="1835696" cy="584775"/>
          </a:xfrm>
          <a:prstGeom prst="rect">
            <a:avLst/>
          </a:prstGeom>
          <a:solidFill>
            <a:srgbClr val="800000"/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th-TH" sz="32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ข้อมูลผู้ตอบ</a:t>
            </a:r>
            <a:endParaRPr lang="th-TH" sz="32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illeniaUPC" pitchFamily="18" charset="-34"/>
              <a:cs typeface="DilleniaUPC" pitchFamily="18" charset="-34"/>
            </a:endParaRPr>
          </a:p>
        </p:txBody>
      </p:sp>
      <p:sp>
        <p:nvSpPr>
          <p:cNvPr id="8" name="Oval 7"/>
          <p:cNvSpPr/>
          <p:nvPr/>
        </p:nvSpPr>
        <p:spPr>
          <a:xfrm>
            <a:off x="3059832" y="3429000"/>
            <a:ext cx="914400" cy="43204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9" name="Oval 8"/>
          <p:cNvSpPr/>
          <p:nvPr/>
        </p:nvSpPr>
        <p:spPr>
          <a:xfrm>
            <a:off x="7884368" y="2132856"/>
            <a:ext cx="914400" cy="43204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0" name="Oval 9"/>
          <p:cNvSpPr/>
          <p:nvPr/>
        </p:nvSpPr>
        <p:spPr>
          <a:xfrm>
            <a:off x="7884368" y="2780928"/>
            <a:ext cx="914400" cy="43204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pic>
        <p:nvPicPr>
          <p:cNvPr id="11" name="Picture 4" descr="โลโก้หยุดพนันแนวตั้ง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91525" y="6021288"/>
            <a:ext cx="872963" cy="72008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2" name="TextBox 11"/>
          <p:cNvSpPr txBox="1"/>
          <p:nvPr/>
        </p:nvSpPr>
        <p:spPr>
          <a:xfrm>
            <a:off x="0" y="0"/>
            <a:ext cx="1840568" cy="40011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th-TH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lyUPC" pitchFamily="34" charset="-34"/>
                <a:cs typeface="LilyUPC" pitchFamily="34" charset="-34"/>
              </a:rPr>
              <a:t>เครือข่ายประชานปฏิรูปสลาก</a:t>
            </a:r>
            <a:endParaRPr lang="th-TH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ilyUPC" pitchFamily="34" charset="-34"/>
              <a:cs typeface="LilyUPC" pitchFamily="34" charset="-34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500"/>
                            </p:stCondLst>
                            <p:childTnLst>
                              <p:par>
                                <p:cTn id="2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9" grpId="0" animBg="1"/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/>
        </p:nvGraphicFramePr>
        <p:xfrm>
          <a:off x="467544" y="332656"/>
          <a:ext cx="8676456" cy="61926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948264" y="0"/>
            <a:ext cx="2195736" cy="1446550"/>
          </a:xfrm>
          <a:prstGeom prst="rect">
            <a:avLst/>
          </a:prstGeom>
          <a:solidFill>
            <a:srgbClr val="800000"/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endParaRPr lang="th-TH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illeniaUPC" pitchFamily="18" charset="-34"/>
              <a:cs typeface="DilleniaUPC" pitchFamily="18" charset="-34"/>
            </a:endParaRPr>
          </a:p>
          <a:p>
            <a:pPr algn="ctr"/>
            <a:r>
              <a:rPr lang="th-TH" sz="32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ใครซื้อหวย ?</a:t>
            </a:r>
          </a:p>
          <a:p>
            <a:pPr algn="ctr"/>
            <a:endParaRPr lang="th-TH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illeniaUPC" pitchFamily="18" charset="-34"/>
              <a:cs typeface="DilleniaUPC" pitchFamily="18" charset="-34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748464" y="0"/>
            <a:ext cx="367408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b="1" i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endParaRPr lang="th-TH" b="1" i="1" dirty="0">
              <a:solidFill>
                <a:srgbClr val="8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Oval 6"/>
          <p:cNvSpPr/>
          <p:nvPr/>
        </p:nvSpPr>
        <p:spPr>
          <a:xfrm>
            <a:off x="5961856" y="5949280"/>
            <a:ext cx="914400" cy="50405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pic>
        <p:nvPicPr>
          <p:cNvPr id="8" name="Picture 4" descr="โลโก้หยุดพนันแนวตั้ง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56376" y="5805264"/>
            <a:ext cx="872963" cy="72008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9" name="TextBox 8"/>
          <p:cNvSpPr txBox="1"/>
          <p:nvPr/>
        </p:nvSpPr>
        <p:spPr>
          <a:xfrm>
            <a:off x="5940152" y="3140968"/>
            <a:ext cx="5838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49%</a:t>
            </a:r>
            <a:endParaRPr lang="th-TH" sz="1800" dirty="0"/>
          </a:p>
        </p:txBody>
      </p:sp>
      <p:sp>
        <p:nvSpPr>
          <p:cNvPr id="10" name="TextBox 9"/>
          <p:cNvSpPr txBox="1"/>
          <p:nvPr/>
        </p:nvSpPr>
        <p:spPr>
          <a:xfrm>
            <a:off x="5868144" y="1043444"/>
            <a:ext cx="7585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47.3%</a:t>
            </a:r>
            <a:endParaRPr lang="th-TH" sz="1800" dirty="0"/>
          </a:p>
        </p:txBody>
      </p:sp>
      <p:sp>
        <p:nvSpPr>
          <p:cNvPr id="11" name="TextBox 10"/>
          <p:cNvSpPr txBox="1"/>
          <p:nvPr/>
        </p:nvSpPr>
        <p:spPr>
          <a:xfrm>
            <a:off x="6018710" y="692696"/>
            <a:ext cx="6415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3.8%</a:t>
            </a:r>
            <a:endParaRPr lang="th-TH" sz="1800" dirty="0"/>
          </a:p>
        </p:txBody>
      </p:sp>
      <p:sp>
        <p:nvSpPr>
          <p:cNvPr id="12" name="TextBox 11"/>
          <p:cNvSpPr txBox="1"/>
          <p:nvPr/>
        </p:nvSpPr>
        <p:spPr>
          <a:xfrm>
            <a:off x="0" y="0"/>
            <a:ext cx="1840568" cy="40011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th-TH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lyUPC" pitchFamily="34" charset="-34"/>
                <a:cs typeface="LilyUPC" pitchFamily="34" charset="-34"/>
              </a:rPr>
              <a:t>เครือข่ายประชานปฏิรูปสลาก</a:t>
            </a:r>
            <a:endParaRPr lang="th-TH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ilyUPC" pitchFamily="34" charset="-34"/>
              <a:cs typeface="LilyUPC" pitchFamily="34" charset="-34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500"/>
                            </p:stCondLst>
                            <p:childTnLst>
                              <p:par>
                                <p:cTn id="3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P spid="5" grpId="0" animBg="1"/>
      <p:bldP spid="7" grpId="0" animBg="1"/>
      <p:bldP spid="9" grpId="0"/>
      <p:bldP spid="10" grpId="0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/>
        </p:nvGraphicFramePr>
        <p:xfrm>
          <a:off x="323528" y="764704"/>
          <a:ext cx="8568952" cy="58326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948264" y="0"/>
            <a:ext cx="2195736" cy="1508105"/>
          </a:xfrm>
          <a:prstGeom prst="rect">
            <a:avLst/>
          </a:prstGeom>
          <a:solidFill>
            <a:srgbClr val="800000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endParaRPr lang="th-TH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illeniaUPC" pitchFamily="18" charset="-34"/>
              <a:cs typeface="DilleniaUPC" pitchFamily="18" charset="-34"/>
            </a:endParaRPr>
          </a:p>
          <a:p>
            <a:pPr algn="ctr"/>
            <a:r>
              <a:rPr lang="th-TH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รับรู้ปัญหาอะไร</a:t>
            </a:r>
          </a:p>
          <a:p>
            <a:pPr algn="ctr"/>
            <a:r>
              <a:rPr lang="th-TH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มากที่สุด?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748464" y="0"/>
            <a:ext cx="367408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b="1" i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endParaRPr lang="th-TH" b="1" i="1" dirty="0">
              <a:solidFill>
                <a:srgbClr val="8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Oval 4"/>
          <p:cNvSpPr/>
          <p:nvPr/>
        </p:nvSpPr>
        <p:spPr>
          <a:xfrm>
            <a:off x="5148064" y="5949280"/>
            <a:ext cx="914400" cy="50405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pic>
        <p:nvPicPr>
          <p:cNvPr id="6" name="Picture 4" descr="โลโก้หยุดพนันแนวตั้ง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84368" y="5877272"/>
            <a:ext cx="872963" cy="72008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" name="TextBox 6"/>
          <p:cNvSpPr txBox="1"/>
          <p:nvPr/>
        </p:nvSpPr>
        <p:spPr>
          <a:xfrm>
            <a:off x="5599359" y="4643844"/>
            <a:ext cx="54213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chemeClr val="bg1"/>
                </a:solidFill>
              </a:rPr>
              <a:t>31%</a:t>
            </a:r>
            <a:endParaRPr lang="th-TH" sz="1600" b="1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652120" y="2492896"/>
            <a:ext cx="70083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/>
              <a:t>25.7%</a:t>
            </a:r>
            <a:endParaRPr lang="th-TH" sz="16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5580112" y="3738518"/>
            <a:ext cx="70083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/>
              <a:t>25.3%</a:t>
            </a:r>
            <a:endParaRPr lang="th-TH" sz="16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5652120" y="1700808"/>
            <a:ext cx="70083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/>
              <a:t>17.6%</a:t>
            </a:r>
            <a:endParaRPr lang="th-TH" sz="16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0" y="0"/>
            <a:ext cx="1840568" cy="40011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th-TH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lyUPC" pitchFamily="34" charset="-34"/>
                <a:cs typeface="LilyUPC" pitchFamily="34" charset="-34"/>
              </a:rPr>
              <a:t>เครือข่ายประชานปฏิรูปสลาก</a:t>
            </a:r>
            <a:endParaRPr lang="th-TH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ilyUPC" pitchFamily="34" charset="-34"/>
              <a:cs typeface="LilyUPC" pitchFamily="34" charset="-34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500"/>
                            </p:stCondLst>
                            <p:childTnLst>
                              <p:par>
                                <p:cTn id="3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AsOne/>
      </p:bldGraphic>
      <p:bldP spid="3" grpId="0" animBg="1"/>
      <p:bldP spid="5" grpId="0" animBg="1"/>
      <p:bldP spid="7" grpId="0"/>
      <p:bldP spid="8" grpId="0"/>
      <p:bldP spid="9" grpId="0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/>
        </p:nvGraphicFramePr>
        <p:xfrm>
          <a:off x="0" y="764704"/>
          <a:ext cx="9144000" cy="58326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948264" y="0"/>
            <a:ext cx="2195736" cy="1508105"/>
          </a:xfrm>
          <a:prstGeom prst="rect">
            <a:avLst/>
          </a:prstGeom>
          <a:solidFill>
            <a:srgbClr val="800000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endParaRPr lang="th-TH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illeniaUPC" pitchFamily="18" charset="-34"/>
              <a:cs typeface="DilleniaUPC" pitchFamily="18" charset="-34"/>
            </a:endParaRPr>
          </a:p>
          <a:p>
            <a:pPr algn="ctr"/>
            <a:r>
              <a:rPr lang="th-TH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ไม่พอใจอะไร</a:t>
            </a:r>
          </a:p>
          <a:p>
            <a:pPr algn="ctr"/>
            <a:r>
              <a:rPr lang="th-TH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มากที่สุด?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748464" y="0"/>
            <a:ext cx="367408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b="1" i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endParaRPr lang="th-TH" b="1" i="1" dirty="0">
              <a:solidFill>
                <a:srgbClr val="8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Oval 4"/>
          <p:cNvSpPr/>
          <p:nvPr/>
        </p:nvSpPr>
        <p:spPr>
          <a:xfrm>
            <a:off x="5148064" y="5949280"/>
            <a:ext cx="914400" cy="50405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pic>
        <p:nvPicPr>
          <p:cNvPr id="6" name="Picture 4" descr="โลโก้หยุดพนันแนวตั้ง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28384" y="5805264"/>
            <a:ext cx="872963" cy="72008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" name="TextBox 6"/>
          <p:cNvSpPr txBox="1"/>
          <p:nvPr/>
        </p:nvSpPr>
        <p:spPr>
          <a:xfrm>
            <a:off x="5671367" y="4725144"/>
            <a:ext cx="70083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chemeClr val="bg1"/>
                </a:solidFill>
              </a:rPr>
              <a:t>35.1%</a:t>
            </a:r>
            <a:endParaRPr lang="th-TH" sz="1600" b="1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724128" y="1772816"/>
            <a:ext cx="70083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/>
              <a:t>22.5%</a:t>
            </a:r>
            <a:endParaRPr lang="th-TH" sz="16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5671367" y="2802414"/>
            <a:ext cx="70083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/>
              <a:t>22.2%</a:t>
            </a:r>
            <a:endParaRPr lang="th-TH" sz="16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5671367" y="3717032"/>
            <a:ext cx="70083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/>
              <a:t>19.6%</a:t>
            </a:r>
            <a:endParaRPr lang="th-TH" sz="16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0" y="0"/>
            <a:ext cx="1840568" cy="40011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th-TH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lyUPC" pitchFamily="34" charset="-34"/>
                <a:cs typeface="LilyUPC" pitchFamily="34" charset="-34"/>
              </a:rPr>
              <a:t>เครือข่ายประชานปฏิรูปสลาก</a:t>
            </a:r>
            <a:endParaRPr lang="th-TH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ilyUPC" pitchFamily="34" charset="-34"/>
              <a:cs typeface="LilyUPC" pitchFamily="34" charset="-34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500"/>
                            </p:stCondLst>
                            <p:childTnLst>
                              <p:par>
                                <p:cTn id="3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AsOne/>
      </p:bldGraphic>
      <p:bldP spid="3" grpId="0" animBg="1"/>
      <p:bldP spid="5" grpId="0" animBg="1"/>
      <p:bldP spid="7" grpId="0"/>
      <p:bldP spid="8" grpId="0"/>
      <p:bldP spid="9" grpId="0"/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/>
          <p:nvPr/>
        </p:nvGraphicFramePr>
        <p:xfrm>
          <a:off x="0" y="188640"/>
          <a:ext cx="9144000" cy="64533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6948264" y="0"/>
            <a:ext cx="2195736" cy="1384995"/>
          </a:xfrm>
          <a:prstGeom prst="rect">
            <a:avLst/>
          </a:prstGeom>
          <a:solidFill>
            <a:srgbClr val="800000"/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endParaRPr lang="th-TH" sz="2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illeniaUPC" pitchFamily="18" charset="-34"/>
              <a:cs typeface="DilleniaUPC" pitchFamily="18" charset="-34"/>
            </a:endParaRPr>
          </a:p>
          <a:p>
            <a:pPr algn="ctr"/>
            <a:r>
              <a:rPr lang="th-TH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ใครทำ</a:t>
            </a:r>
          </a:p>
          <a:p>
            <a:pPr algn="ctr"/>
            <a:r>
              <a:rPr lang="th-TH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หวยแพง?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748464" y="0"/>
            <a:ext cx="367408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b="1" i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endParaRPr lang="th-TH" b="1" i="1" dirty="0">
              <a:solidFill>
                <a:srgbClr val="8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Oval 5"/>
          <p:cNvSpPr/>
          <p:nvPr/>
        </p:nvSpPr>
        <p:spPr>
          <a:xfrm>
            <a:off x="5148064" y="5949280"/>
            <a:ext cx="914400" cy="50405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pic>
        <p:nvPicPr>
          <p:cNvPr id="7" name="Picture 4" descr="โลโก้หยุดพนันแนวตั้ง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28384" y="5805264"/>
            <a:ext cx="872963" cy="72008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8" name="TextBox 7"/>
          <p:cNvSpPr txBox="1"/>
          <p:nvPr/>
        </p:nvSpPr>
        <p:spPr>
          <a:xfrm>
            <a:off x="5508104" y="2420888"/>
            <a:ext cx="70083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/>
              <a:t>43.3%</a:t>
            </a:r>
            <a:endParaRPr lang="th-TH" sz="16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5508104" y="5034662"/>
            <a:ext cx="70083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chemeClr val="bg1"/>
                </a:solidFill>
              </a:rPr>
              <a:t>23.5%</a:t>
            </a:r>
            <a:endParaRPr lang="th-TH" sz="1600" b="1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508104" y="3666510"/>
            <a:ext cx="70083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/>
              <a:t>19.6%</a:t>
            </a:r>
            <a:endParaRPr lang="th-TH" sz="16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5508104" y="4314582"/>
            <a:ext cx="70083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/>
              <a:t>12.7%</a:t>
            </a:r>
            <a:endParaRPr lang="th-TH" sz="16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0" y="0"/>
            <a:ext cx="1840568" cy="40011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th-TH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lyUPC" pitchFamily="34" charset="-34"/>
                <a:cs typeface="LilyUPC" pitchFamily="34" charset="-34"/>
              </a:rPr>
              <a:t>เครือข่ายประชานปฏิรูปสลาก</a:t>
            </a:r>
            <a:endParaRPr lang="th-TH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ilyUPC" pitchFamily="34" charset="-34"/>
              <a:cs typeface="LilyUPC" pitchFamily="34" charset="-34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500"/>
                            </p:stCondLst>
                            <p:childTnLst>
                              <p:par>
                                <p:cTn id="3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AsOne/>
      </p:bldGraphic>
      <p:bldP spid="4" grpId="0" animBg="1"/>
      <p:bldP spid="6" grpId="0" animBg="1"/>
      <p:bldP spid="8" grpId="0"/>
      <p:bldP spid="9" grpId="0"/>
      <p:bldP spid="10" grpId="0"/>
      <p:bldP spid="1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/>
          <p:nvPr/>
        </p:nvGraphicFramePr>
        <p:xfrm>
          <a:off x="0" y="332656"/>
          <a:ext cx="9144000" cy="63093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6948264" y="0"/>
            <a:ext cx="2195736" cy="1384995"/>
          </a:xfrm>
          <a:prstGeom prst="rect">
            <a:avLst/>
          </a:prstGeom>
          <a:solidFill>
            <a:srgbClr val="800000"/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endParaRPr lang="th-TH" sz="2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illeniaUPC" pitchFamily="18" charset="-34"/>
              <a:cs typeface="DilleniaUPC" pitchFamily="18" charset="-34"/>
            </a:endParaRPr>
          </a:p>
          <a:p>
            <a:pPr algn="ctr"/>
            <a:r>
              <a:rPr lang="th-TH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หวยแพง</a:t>
            </a:r>
          </a:p>
          <a:p>
            <a:pPr algn="ctr"/>
            <a:r>
              <a:rPr lang="th-TH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ใครต้องรับผิดชอบ?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748464" y="0"/>
            <a:ext cx="367408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b="1" i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endParaRPr lang="th-TH" b="1" i="1" dirty="0">
              <a:solidFill>
                <a:srgbClr val="8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Oval 5"/>
          <p:cNvSpPr/>
          <p:nvPr/>
        </p:nvSpPr>
        <p:spPr>
          <a:xfrm>
            <a:off x="5148064" y="6021288"/>
            <a:ext cx="914400" cy="50405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pic>
        <p:nvPicPr>
          <p:cNvPr id="7" name="Picture 4" descr="โลโก้หยุดพนันแนวตั้ง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28384" y="5805264"/>
            <a:ext cx="872963" cy="72008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8" name="TextBox 7"/>
          <p:cNvSpPr txBox="1"/>
          <p:nvPr/>
        </p:nvSpPr>
        <p:spPr>
          <a:xfrm>
            <a:off x="5508104" y="4098558"/>
            <a:ext cx="70083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chemeClr val="bg1"/>
                </a:solidFill>
              </a:rPr>
              <a:t>57.4%</a:t>
            </a:r>
            <a:endParaRPr lang="th-TH" sz="1600" b="1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508104" y="2204864"/>
            <a:ext cx="70083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/>
              <a:t>24.9%</a:t>
            </a:r>
            <a:endParaRPr lang="th-TH" sz="16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5559538" y="2802414"/>
            <a:ext cx="59663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/>
              <a:t>8.8%</a:t>
            </a:r>
            <a:endParaRPr lang="th-TH" sz="16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5580112" y="3162454"/>
            <a:ext cx="59663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/>
              <a:t>8.2%</a:t>
            </a:r>
            <a:endParaRPr lang="th-TH" sz="16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0" y="0"/>
            <a:ext cx="1840568" cy="40011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th-TH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lyUPC" pitchFamily="34" charset="-34"/>
                <a:cs typeface="LilyUPC" pitchFamily="34" charset="-34"/>
              </a:rPr>
              <a:t>เครือข่ายประชานปฏิรูปสลาก</a:t>
            </a:r>
            <a:endParaRPr lang="th-TH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ilyUPC" pitchFamily="34" charset="-34"/>
              <a:cs typeface="LilyUPC" pitchFamily="34" charset="-34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500"/>
                            </p:stCondLst>
                            <p:childTnLst>
                              <p:par>
                                <p:cTn id="3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AsOne/>
      </p:bldGraphic>
      <p:bldP spid="4" grpId="0" animBg="1"/>
      <p:bldP spid="6" grpId="0" animBg="1"/>
      <p:bldP spid="8" grpId="0"/>
      <p:bldP spid="9" grpId="0"/>
      <p:bldP spid="10" grpId="0"/>
      <p:bldP spid="11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925</TotalTime>
  <Words>407</Words>
  <Application>Microsoft Office PowerPoint</Application>
  <PresentationFormat>นำเสนอทางหน้าจอ (4:3)</PresentationFormat>
  <Paragraphs>189</Paragraphs>
  <Slides>14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14</vt:i4>
      </vt:variant>
    </vt:vector>
  </HeadingPairs>
  <TitlesOfParts>
    <vt:vector size="15" baseType="lpstr">
      <vt:lpstr>Office Theme</vt:lpstr>
      <vt:lpstr>10 คำถาม คนไทยคิดอย่างไรกับ  “หวย” ?</vt:lpstr>
      <vt:lpstr>ภาพนิ่ง 2</vt:lpstr>
      <vt:lpstr>ภาพนิ่ง 3</vt:lpstr>
      <vt:lpstr>ภาพนิ่ง 4</vt:lpstr>
      <vt:lpstr>ภาพนิ่ง 5</vt:lpstr>
      <vt:lpstr>ภาพนิ่ง 6</vt:lpstr>
      <vt:lpstr>ภาพนิ่ง 7</vt:lpstr>
      <vt:lpstr>ภาพนิ่ง 8</vt:lpstr>
      <vt:lpstr>ภาพนิ่ง 9</vt:lpstr>
      <vt:lpstr>ภาพนิ่ง 10</vt:lpstr>
      <vt:lpstr>ภาพนิ่ง 11</vt:lpstr>
      <vt:lpstr>ภาพนิ่ง 12</vt:lpstr>
      <vt:lpstr>ภาพนิ่ง 13</vt:lpstr>
      <vt:lpstr>ภาพนิ่ง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SONY</dc:creator>
  <cp:lastModifiedBy>Home</cp:lastModifiedBy>
  <cp:revision>80</cp:revision>
  <dcterms:created xsi:type="dcterms:W3CDTF">2013-11-12T01:34:29Z</dcterms:created>
  <dcterms:modified xsi:type="dcterms:W3CDTF">2013-11-26T05:33:35Z</dcterms:modified>
</cp:coreProperties>
</file>