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2"/>
  </p:notesMasterIdLst>
  <p:sldIdLst>
    <p:sldId id="259" r:id="rId2"/>
    <p:sldId id="258" r:id="rId3"/>
    <p:sldId id="268" r:id="rId4"/>
    <p:sldId id="269" r:id="rId5"/>
    <p:sldId id="281" r:id="rId6"/>
    <p:sldId id="271" r:id="rId7"/>
    <p:sldId id="272" r:id="rId8"/>
    <p:sldId id="282" r:id="rId9"/>
    <p:sldId id="283" r:id="rId10"/>
    <p:sldId id="28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a:srgbClr val="CBD9EB"/>
    <a:srgbClr val="FF3300"/>
    <a:srgbClr val="D00000"/>
    <a:srgbClr val="F9F9F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ลักษณะสีปานกลาง 2 - เน้น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8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irilak\Desktop\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26"/>
  <c:chart>
    <c:title>
      <c:tx>
        <c:rich>
          <a:bodyPr/>
          <a:lstStyle/>
          <a:p>
            <a:pPr>
              <a:defRPr/>
            </a:pPr>
            <a:r>
              <a:rPr lang="en-US"/>
              <a:t>Policies Covering Accessibility for Specific ICT Technologies, Products and Services by Level of Implementation</a:t>
            </a:r>
            <a:endParaRPr lang="th-TH"/>
          </a:p>
        </c:rich>
      </c:tx>
      <c:layout/>
    </c:title>
    <c:plotArea>
      <c:layout/>
      <c:barChart>
        <c:barDir val="bar"/>
        <c:grouping val="percentStacked"/>
        <c:ser>
          <c:idx val="0"/>
          <c:order val="0"/>
          <c:tx>
            <c:strRef>
              <c:f>services!$B$1</c:f>
              <c:strCache>
                <c:ptCount val="1"/>
                <c:pt idx="0">
                  <c:v>No</c:v>
                </c:pt>
              </c:strCache>
            </c:strRef>
          </c:tx>
          <c:cat>
            <c:strRef>
              <c:f>services!$A$2:$A$10</c:f>
              <c:strCache>
                <c:ptCount val="9"/>
                <c:pt idx="0">
                  <c:v>Television</c:v>
                </c:pt>
                <c:pt idx="1">
                  <c:v>Web Sites</c:v>
                </c:pt>
                <c:pt idx="2">
                  <c:v>Transportation Public Address Systems and Services</c:v>
                </c:pt>
                <c:pt idx="3">
                  <c:v>Digital Talking Books</c:v>
                </c:pt>
                <c:pt idx="4">
                  <c:v>Fixed line Telephony</c:v>
                </c:pt>
                <c:pt idx="5">
                  <c:v>ATM or Kiosks</c:v>
                </c:pt>
                <c:pt idx="6">
                  <c:v>Wireless Telephony</c:v>
                </c:pt>
                <c:pt idx="7">
                  <c:v>Copyrights Exceptions</c:v>
                </c:pt>
                <c:pt idx="8">
                  <c:v>Public Building Displays</c:v>
                </c:pt>
              </c:strCache>
            </c:strRef>
          </c:cat>
          <c:val>
            <c:numRef>
              <c:f>services!$B$2:$B$10</c:f>
              <c:numCache>
                <c:formatCode>0.00%</c:formatCode>
                <c:ptCount val="9"/>
                <c:pt idx="0">
                  <c:v>0.34100000000000008</c:v>
                </c:pt>
                <c:pt idx="1">
                  <c:v>0.38300000000000006</c:v>
                </c:pt>
                <c:pt idx="2">
                  <c:v>0.59099999999999997</c:v>
                </c:pt>
                <c:pt idx="3">
                  <c:v>0.62200000000000011</c:v>
                </c:pt>
                <c:pt idx="4">
                  <c:v>0.62200000000000011</c:v>
                </c:pt>
                <c:pt idx="5">
                  <c:v>0.68899999999999995</c:v>
                </c:pt>
                <c:pt idx="6">
                  <c:v>0.69599999999999995</c:v>
                </c:pt>
                <c:pt idx="7">
                  <c:v>0.74400000000000011</c:v>
                </c:pt>
                <c:pt idx="8">
                  <c:v>0.74400000000000011</c:v>
                </c:pt>
              </c:numCache>
            </c:numRef>
          </c:val>
        </c:ser>
        <c:ser>
          <c:idx val="1"/>
          <c:order val="1"/>
          <c:tx>
            <c:strRef>
              <c:f>services!$C$1</c:f>
              <c:strCache>
                <c:ptCount val="1"/>
                <c:pt idx="0">
                  <c:v>Minimum</c:v>
                </c:pt>
              </c:strCache>
            </c:strRef>
          </c:tx>
          <c:cat>
            <c:strRef>
              <c:f>services!$A$2:$A$10</c:f>
              <c:strCache>
                <c:ptCount val="9"/>
                <c:pt idx="0">
                  <c:v>Television</c:v>
                </c:pt>
                <c:pt idx="1">
                  <c:v>Web Sites</c:v>
                </c:pt>
                <c:pt idx="2">
                  <c:v>Transportation Public Address Systems and Services</c:v>
                </c:pt>
                <c:pt idx="3">
                  <c:v>Digital Talking Books</c:v>
                </c:pt>
                <c:pt idx="4">
                  <c:v>Fixed line Telephony</c:v>
                </c:pt>
                <c:pt idx="5">
                  <c:v>ATM or Kiosks</c:v>
                </c:pt>
                <c:pt idx="6">
                  <c:v>Wireless Telephony</c:v>
                </c:pt>
                <c:pt idx="7">
                  <c:v>Copyrights Exceptions</c:v>
                </c:pt>
                <c:pt idx="8">
                  <c:v>Public Building Displays</c:v>
                </c:pt>
              </c:strCache>
            </c:strRef>
          </c:cat>
          <c:val>
            <c:numRef>
              <c:f>services!$C$2:$C$10</c:f>
              <c:numCache>
                <c:formatCode>0.00%</c:formatCode>
                <c:ptCount val="9"/>
                <c:pt idx="0">
                  <c:v>0.38600000000000007</c:v>
                </c:pt>
                <c:pt idx="1">
                  <c:v>0.38300000000000006</c:v>
                </c:pt>
                <c:pt idx="2">
                  <c:v>0.13600000000000001</c:v>
                </c:pt>
                <c:pt idx="3">
                  <c:v>0.15600000000000003</c:v>
                </c:pt>
                <c:pt idx="4">
                  <c:v>0.15600000000000003</c:v>
                </c:pt>
                <c:pt idx="5">
                  <c:v>0.222</c:v>
                </c:pt>
                <c:pt idx="6">
                  <c:v>0.10900000000000001</c:v>
                </c:pt>
                <c:pt idx="7">
                  <c:v>7.0000000000000021E-2</c:v>
                </c:pt>
                <c:pt idx="8">
                  <c:v>0.14000000000000001</c:v>
                </c:pt>
              </c:numCache>
            </c:numRef>
          </c:val>
        </c:ser>
        <c:ser>
          <c:idx val="2"/>
          <c:order val="2"/>
          <c:tx>
            <c:strRef>
              <c:f>services!$D$1</c:f>
              <c:strCache>
                <c:ptCount val="1"/>
                <c:pt idx="0">
                  <c:v>Partial</c:v>
                </c:pt>
              </c:strCache>
            </c:strRef>
          </c:tx>
          <c:cat>
            <c:strRef>
              <c:f>services!$A$2:$A$10</c:f>
              <c:strCache>
                <c:ptCount val="9"/>
                <c:pt idx="0">
                  <c:v>Television</c:v>
                </c:pt>
                <c:pt idx="1">
                  <c:v>Web Sites</c:v>
                </c:pt>
                <c:pt idx="2">
                  <c:v>Transportation Public Address Systems and Services</c:v>
                </c:pt>
                <c:pt idx="3">
                  <c:v>Digital Talking Books</c:v>
                </c:pt>
                <c:pt idx="4">
                  <c:v>Fixed line Telephony</c:v>
                </c:pt>
                <c:pt idx="5">
                  <c:v>ATM or Kiosks</c:v>
                </c:pt>
                <c:pt idx="6">
                  <c:v>Wireless Telephony</c:v>
                </c:pt>
                <c:pt idx="7">
                  <c:v>Copyrights Exceptions</c:v>
                </c:pt>
                <c:pt idx="8">
                  <c:v>Public Building Displays</c:v>
                </c:pt>
              </c:strCache>
            </c:strRef>
          </c:cat>
          <c:val>
            <c:numRef>
              <c:f>services!$D$2:$D$10</c:f>
              <c:numCache>
                <c:formatCode>0.00%</c:formatCode>
                <c:ptCount val="9"/>
                <c:pt idx="0">
                  <c:v>0.22700000000000001</c:v>
                </c:pt>
                <c:pt idx="1">
                  <c:v>0.191</c:v>
                </c:pt>
                <c:pt idx="2">
                  <c:v>0.20500000000000002</c:v>
                </c:pt>
                <c:pt idx="3">
                  <c:v>0.17800000000000002</c:v>
                </c:pt>
                <c:pt idx="4">
                  <c:v>0.15600000000000003</c:v>
                </c:pt>
                <c:pt idx="5">
                  <c:v>4.3999999999999997E-2</c:v>
                </c:pt>
                <c:pt idx="6">
                  <c:v>0.17400000000000002</c:v>
                </c:pt>
                <c:pt idx="7">
                  <c:v>9.3000000000000041E-2</c:v>
                </c:pt>
                <c:pt idx="8">
                  <c:v>0.11600000000000002</c:v>
                </c:pt>
              </c:numCache>
            </c:numRef>
          </c:val>
        </c:ser>
        <c:ser>
          <c:idx val="3"/>
          <c:order val="3"/>
          <c:tx>
            <c:strRef>
              <c:f>services!$E$1</c:f>
              <c:strCache>
                <c:ptCount val="1"/>
                <c:pt idx="0">
                  <c:v>Substantial</c:v>
                </c:pt>
              </c:strCache>
            </c:strRef>
          </c:tx>
          <c:cat>
            <c:strRef>
              <c:f>services!$A$2:$A$10</c:f>
              <c:strCache>
                <c:ptCount val="9"/>
                <c:pt idx="0">
                  <c:v>Television</c:v>
                </c:pt>
                <c:pt idx="1">
                  <c:v>Web Sites</c:v>
                </c:pt>
                <c:pt idx="2">
                  <c:v>Transportation Public Address Systems and Services</c:v>
                </c:pt>
                <c:pt idx="3">
                  <c:v>Digital Talking Books</c:v>
                </c:pt>
                <c:pt idx="4">
                  <c:v>Fixed line Telephony</c:v>
                </c:pt>
                <c:pt idx="5">
                  <c:v>ATM or Kiosks</c:v>
                </c:pt>
                <c:pt idx="6">
                  <c:v>Wireless Telephony</c:v>
                </c:pt>
                <c:pt idx="7">
                  <c:v>Copyrights Exceptions</c:v>
                </c:pt>
                <c:pt idx="8">
                  <c:v>Public Building Displays</c:v>
                </c:pt>
              </c:strCache>
            </c:strRef>
          </c:cat>
          <c:val>
            <c:numRef>
              <c:f>services!$E$2:$E$10</c:f>
              <c:numCache>
                <c:formatCode>0.00%</c:formatCode>
                <c:ptCount val="9"/>
                <c:pt idx="0">
                  <c:v>4.5000000000000005E-2</c:v>
                </c:pt>
                <c:pt idx="1">
                  <c:v>4.3000000000000003E-2</c:v>
                </c:pt>
                <c:pt idx="2">
                  <c:v>6.8000000000000019E-2</c:v>
                </c:pt>
                <c:pt idx="3">
                  <c:v>2.1999999999999999E-2</c:v>
                </c:pt>
                <c:pt idx="4">
                  <c:v>6.7000000000000004E-2</c:v>
                </c:pt>
                <c:pt idx="5">
                  <c:v>4.3999999999999997E-2</c:v>
                </c:pt>
                <c:pt idx="6">
                  <c:v>0</c:v>
                </c:pt>
                <c:pt idx="7">
                  <c:v>9.3000000000000041E-2</c:v>
                </c:pt>
                <c:pt idx="8">
                  <c:v>0</c:v>
                </c:pt>
              </c:numCache>
            </c:numRef>
          </c:val>
        </c:ser>
        <c:ser>
          <c:idx val="4"/>
          <c:order val="4"/>
          <c:tx>
            <c:strRef>
              <c:f>services!$F$1</c:f>
              <c:strCache>
                <c:ptCount val="1"/>
                <c:pt idx="0">
                  <c:v>Full</c:v>
                </c:pt>
              </c:strCache>
            </c:strRef>
          </c:tx>
          <c:spPr>
            <a:solidFill>
              <a:schemeClr val="accent6">
                <a:lumMod val="75000"/>
              </a:schemeClr>
            </a:solidFill>
          </c:spPr>
          <c:cat>
            <c:strRef>
              <c:f>services!$A$2:$A$10</c:f>
              <c:strCache>
                <c:ptCount val="9"/>
                <c:pt idx="0">
                  <c:v>Television</c:v>
                </c:pt>
                <c:pt idx="1">
                  <c:v>Web Sites</c:v>
                </c:pt>
                <c:pt idx="2">
                  <c:v>Transportation Public Address Systems and Services</c:v>
                </c:pt>
                <c:pt idx="3">
                  <c:v>Digital Talking Books</c:v>
                </c:pt>
                <c:pt idx="4">
                  <c:v>Fixed line Telephony</c:v>
                </c:pt>
                <c:pt idx="5">
                  <c:v>ATM or Kiosks</c:v>
                </c:pt>
                <c:pt idx="6">
                  <c:v>Wireless Telephony</c:v>
                </c:pt>
                <c:pt idx="7">
                  <c:v>Copyrights Exceptions</c:v>
                </c:pt>
                <c:pt idx="8">
                  <c:v>Public Building Displays</c:v>
                </c:pt>
              </c:strCache>
            </c:strRef>
          </c:cat>
          <c:val>
            <c:numRef>
              <c:f>services!$F$2:$F$10</c:f>
              <c:numCache>
                <c:formatCode>0.00%</c:formatCode>
                <c:ptCount val="9"/>
                <c:pt idx="0">
                  <c:v>0</c:v>
                </c:pt>
                <c:pt idx="1">
                  <c:v>0</c:v>
                </c:pt>
                <c:pt idx="2">
                  <c:v>0</c:v>
                </c:pt>
                <c:pt idx="3">
                  <c:v>2.1999999999999999E-2</c:v>
                </c:pt>
                <c:pt idx="4">
                  <c:v>0</c:v>
                </c:pt>
                <c:pt idx="5">
                  <c:v>0</c:v>
                </c:pt>
                <c:pt idx="6">
                  <c:v>2.1999999999999999E-2</c:v>
                </c:pt>
                <c:pt idx="7">
                  <c:v>0</c:v>
                </c:pt>
                <c:pt idx="8">
                  <c:v>0</c:v>
                </c:pt>
              </c:numCache>
            </c:numRef>
          </c:val>
        </c:ser>
        <c:dLbls/>
        <c:gapWidth val="75"/>
        <c:overlap val="100"/>
        <c:axId val="9626368"/>
        <c:axId val="9627904"/>
      </c:barChart>
      <c:catAx>
        <c:axId val="9626368"/>
        <c:scaling>
          <c:orientation val="minMax"/>
        </c:scaling>
        <c:axPos val="l"/>
        <c:majorTickMark val="none"/>
        <c:tickLblPos val="nextTo"/>
        <c:crossAx val="9627904"/>
        <c:crosses val="autoZero"/>
        <c:lblAlgn val="ctr"/>
        <c:lblOffset val="100"/>
        <c:tickMarkSkip val="1"/>
      </c:catAx>
      <c:valAx>
        <c:axId val="9627904"/>
        <c:scaling>
          <c:orientation val="minMax"/>
        </c:scaling>
        <c:delete val="1"/>
        <c:axPos val="b"/>
        <c:majorGridlines/>
        <c:numFmt formatCode="0%" sourceLinked="1"/>
        <c:majorTickMark val="none"/>
        <c:tickLblPos val="none"/>
        <c:crossAx val="9626368"/>
        <c:crosses val="autoZero"/>
        <c:crossBetween val="between"/>
      </c:valAx>
    </c:plotArea>
    <c:legend>
      <c:legendPos val="b"/>
      <c:layout/>
    </c:legend>
    <c:plotVisOnly val="1"/>
    <c:dispBlanksAs val="gap"/>
  </c:chart>
  <c:spPr>
    <a:solidFill>
      <a:schemeClr val="lt1"/>
    </a:solidFill>
    <a:ln w="25400" cap="flat" cmpd="sng" algn="ctr">
      <a:solidFill>
        <a:schemeClr val="accent6"/>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ตัวแทนหัวกระดาษ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ตัวแทนวันที่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40C26D-C4C7-43A6-9723-B44712766322}" type="datetimeFigureOut">
              <a:rPr lang="en-US" smtClean="0"/>
              <a:pPr/>
              <a:t>4/28/2013</a:t>
            </a:fld>
            <a:endParaRPr lang="en-US"/>
          </a:p>
        </p:txBody>
      </p:sp>
      <p:sp>
        <p:nvSpPr>
          <p:cNvPr id="4" name="ตัวแทนรูปบนภาพนิ่ง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ตัวแทนบันทึกย่อ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h-TH" smtClean="0"/>
              <a:t>คลิกเพื่อแก้ไขลักษณะของข้อความต้นแบบ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a:p>
        </p:txBody>
      </p:sp>
      <p:sp>
        <p:nvSpPr>
          <p:cNvPr id="6" name="ตัวแทนท้ายกระดา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ตัวแทนหมายเลขภาพนิ่ง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5A0670-3177-40C8-B8AC-E0A29CD21D7C}" type="slidenum">
              <a:rPr lang="en-US" smtClean="0"/>
              <a:pPr/>
              <a:t>‹#›</a:t>
            </a:fld>
            <a:endParaRPr lang="en-US"/>
          </a:p>
        </p:txBody>
      </p:sp>
    </p:spTree>
    <p:extLst>
      <p:ext uri="{BB962C8B-B14F-4D97-AF65-F5344CB8AC3E}">
        <p14:creationId xmlns:p14="http://schemas.microsoft.com/office/powerpoint/2010/main" xmlns="" val="625748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en-US" dirty="0"/>
          </a:p>
        </p:txBody>
      </p:sp>
      <p:sp>
        <p:nvSpPr>
          <p:cNvPr id="4" name="ตัวแทนหมายเลขภาพนิ่ง 3"/>
          <p:cNvSpPr>
            <a:spLocks noGrp="1"/>
          </p:cNvSpPr>
          <p:nvPr>
            <p:ph type="sldNum" sz="quarter" idx="10"/>
          </p:nvPr>
        </p:nvSpPr>
        <p:spPr/>
        <p:txBody>
          <a:bodyPr/>
          <a:lstStyle/>
          <a:p>
            <a:fld id="{CD5A0670-3177-40C8-B8AC-E0A29CD21D7C}" type="slidenum">
              <a:rPr lang="en-US" smtClean="0"/>
              <a:pPr/>
              <a:t>5</a:t>
            </a:fld>
            <a:endParaRPr lang="en-US"/>
          </a:p>
        </p:txBody>
      </p:sp>
    </p:spTree>
    <p:extLst>
      <p:ext uri="{BB962C8B-B14F-4D97-AF65-F5344CB8AC3E}">
        <p14:creationId xmlns:p14="http://schemas.microsoft.com/office/powerpoint/2010/main" xmlns="" val="3926303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B9B182-5DF3-4420-B5F6-E6CD15B21555}" type="datetimeFigureOut">
              <a:rPr lang="en-US" smtClean="0"/>
              <a:pPr/>
              <a:t>4/28/2013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E276F0-ACD6-47FE-BFC1-F444CB37FB2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B9B182-5DF3-4420-B5F6-E6CD15B21555}" type="datetimeFigureOut">
              <a:rPr lang="en-US" smtClean="0"/>
              <a:pPr/>
              <a:t>4/28/2013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E276F0-ACD6-47FE-BFC1-F444CB37FB2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B9B182-5DF3-4420-B5F6-E6CD15B21555}" type="datetimeFigureOut">
              <a:rPr lang="en-US" smtClean="0"/>
              <a:pPr/>
              <a:t>4/28/2013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E276F0-ACD6-47FE-BFC1-F444CB37FB2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7EB9B182-5DF3-4420-B5F6-E6CD15B21555}" type="datetimeFigureOut">
              <a:rPr lang="en-US" smtClean="0"/>
              <a:pPr/>
              <a:t>4/28/2013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AE276F0-ACD6-47FE-BFC1-F444CB37FB29}" type="slidenum">
              <a:rPr lang="en-US" smtClean="0"/>
              <a:pPr/>
              <a:t>‹#›</a:t>
            </a:fld>
            <a:endParaRPr lang="en-US"/>
          </a:p>
        </p:txBody>
      </p:sp>
      <p:sp>
        <p:nvSpPr>
          <p:cNvPr id="6" name="Title 1"/>
          <p:cNvSpPr>
            <a:spLocks noGrp="1"/>
          </p:cNvSpPr>
          <p:nvPr>
            <p:ph type="title"/>
          </p:nvPr>
        </p:nvSpPr>
        <p:spPr>
          <a:xfrm>
            <a:off x="381000" y="381000"/>
            <a:ext cx="8183880" cy="1051560"/>
          </a:xfrm>
        </p:spPr>
        <p:txBody>
          <a:bodyPr>
            <a:normAutofit/>
          </a:bodyPr>
          <a:lstStyle>
            <a:lvl1pPr algn="ctr">
              <a:defRPr sz="2800"/>
            </a:lvl1pPr>
            <a:extLst/>
          </a:lstStyle>
          <a:p>
            <a:r>
              <a:rPr kumimoji="0" lang="en-US" dirty="0" smtClean="0"/>
              <a:t>Click to edit Master title style</a:t>
            </a:r>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B9B182-5DF3-4420-B5F6-E6CD15B21555}" type="datetimeFigureOut">
              <a:rPr lang="en-US" smtClean="0"/>
              <a:pPr/>
              <a:t>4/28/2013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E276F0-ACD6-47FE-BFC1-F444CB37FB2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B9B182-5DF3-4420-B5F6-E6CD15B21555}" type="datetimeFigureOut">
              <a:rPr lang="en-US" smtClean="0"/>
              <a:pPr/>
              <a:t>4/28/2013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E276F0-ACD6-47FE-BFC1-F444CB37FB2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B9B182-5DF3-4420-B5F6-E6CD15B21555}" type="datetimeFigureOut">
              <a:rPr lang="en-US" smtClean="0"/>
              <a:pPr/>
              <a:t>4/28/2013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E276F0-ACD6-47FE-BFC1-F444CB37FB2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B9B182-5DF3-4420-B5F6-E6CD15B21555}" type="datetimeFigureOut">
              <a:rPr lang="en-US" smtClean="0"/>
              <a:pPr/>
              <a:t>4/28/2013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E276F0-ACD6-47FE-BFC1-F444CB37FB2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B9B182-5DF3-4420-B5F6-E6CD15B21555}" type="datetimeFigureOut">
              <a:rPr lang="en-US" smtClean="0"/>
              <a:pPr/>
              <a:t>4/28/2013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E276F0-ACD6-47FE-BFC1-F444CB37FB2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B9B182-5DF3-4420-B5F6-E6CD15B21555}" type="datetimeFigureOut">
              <a:rPr lang="en-US" smtClean="0"/>
              <a:pPr/>
              <a:t>4/28/2013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E276F0-ACD6-47FE-BFC1-F444CB37FB2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B9B182-5DF3-4420-B5F6-E6CD15B21555}" type="datetimeFigureOut">
              <a:rPr lang="en-US" smtClean="0"/>
              <a:pPr/>
              <a:t>4/28/2013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E276F0-ACD6-47FE-BFC1-F444CB37FB2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B9B182-5DF3-4420-B5F6-E6CD15B21555}" type="datetimeFigureOut">
              <a:rPr lang="en-US" smtClean="0"/>
              <a:pPr/>
              <a:t>4/28/2013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E276F0-ACD6-47FE-BFC1-F444CB37FB2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B9B182-5DF3-4420-B5F6-E6CD15B21555}" type="datetimeFigureOut">
              <a:rPr lang="en-US" smtClean="0"/>
              <a:pPr/>
              <a:t>4/28/2013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E276F0-ACD6-47FE-BFC1-F444CB37FB2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696"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png"/><Relationship Id="rId7" Type="http://schemas.openxmlformats.org/officeDocument/2006/relationships/image" Target="../media/image8.jpeg"/><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png"/><Relationship Id="rId9"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733800"/>
            <a:ext cx="9144000" cy="3124200"/>
          </a:xfrm>
          <a:prstGeom prst="rect">
            <a:avLst/>
          </a:prstGeom>
          <a:solidFill>
            <a:srgbClr val="CBD9EB"/>
          </a:solidFill>
          <a:ln>
            <a:solidFill>
              <a:srgbClr val="CC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3733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ctrTitle"/>
          </p:nvPr>
        </p:nvSpPr>
        <p:spPr>
          <a:xfrm>
            <a:off x="685800" y="990600"/>
            <a:ext cx="7772400" cy="2133600"/>
          </a:xfrm>
        </p:spPr>
        <p:txBody>
          <a:bodyPr>
            <a:normAutofit/>
          </a:bodyPr>
          <a:lstStyle/>
          <a:p>
            <a:pPr algn="l"/>
            <a:r>
              <a:rPr lang="en-US" sz="4000" b="1" dirty="0" smtClean="0">
                <a:solidFill>
                  <a:schemeClr val="accent6">
                    <a:lumMod val="75000"/>
                  </a:schemeClr>
                </a:solidFill>
                <a:latin typeface="Calibri" pitchFamily="34" charset="0"/>
              </a:rPr>
              <a:t>Assistive, accessible technologies </a:t>
            </a:r>
            <a:br>
              <a:rPr lang="en-US" sz="4000" b="1" dirty="0" smtClean="0">
                <a:solidFill>
                  <a:schemeClr val="accent6">
                    <a:lumMod val="75000"/>
                  </a:schemeClr>
                </a:solidFill>
                <a:latin typeface="Calibri" pitchFamily="34" charset="0"/>
              </a:rPr>
            </a:br>
            <a:r>
              <a:rPr lang="en-US" sz="4000" b="1" dirty="0" smtClean="0">
                <a:solidFill>
                  <a:schemeClr val="accent6">
                    <a:lumMod val="75000"/>
                  </a:schemeClr>
                </a:solidFill>
                <a:latin typeface="Calibri" pitchFamily="34" charset="0"/>
              </a:rPr>
              <a:t>of the future</a:t>
            </a:r>
            <a:endParaRPr lang="en-US" sz="4000" b="1" dirty="0">
              <a:solidFill>
                <a:schemeClr val="accent6">
                  <a:lumMod val="75000"/>
                </a:schemeClr>
              </a:solidFill>
            </a:endParaRPr>
          </a:p>
        </p:txBody>
      </p:sp>
      <p:sp>
        <p:nvSpPr>
          <p:cNvPr id="8" name="Subtitle 7"/>
          <p:cNvSpPr>
            <a:spLocks noGrp="1"/>
          </p:cNvSpPr>
          <p:nvPr>
            <p:ph type="subTitle" idx="1"/>
          </p:nvPr>
        </p:nvSpPr>
        <p:spPr>
          <a:xfrm>
            <a:off x="762000" y="4114800"/>
            <a:ext cx="6400800" cy="1752600"/>
          </a:xfrm>
        </p:spPr>
        <p:txBody>
          <a:bodyPr>
            <a:normAutofit fontScale="70000" lnSpcReduction="20000"/>
          </a:bodyPr>
          <a:lstStyle/>
          <a:p>
            <a:pPr algn="l"/>
            <a:r>
              <a:rPr lang="en-US" dirty="0" err="1" smtClean="0">
                <a:solidFill>
                  <a:schemeClr val="tx1"/>
                </a:solidFill>
                <a:latin typeface="Calibri" pitchFamily="34" charset="0"/>
              </a:rPr>
              <a:t>Wantanee</a:t>
            </a:r>
            <a:r>
              <a:rPr lang="en-US" dirty="0" smtClean="0">
                <a:solidFill>
                  <a:schemeClr val="tx1"/>
                </a:solidFill>
                <a:latin typeface="Calibri" pitchFamily="34" charset="0"/>
              </a:rPr>
              <a:t> </a:t>
            </a:r>
            <a:r>
              <a:rPr lang="en-US" dirty="0" err="1" smtClean="0">
                <a:solidFill>
                  <a:schemeClr val="tx1"/>
                </a:solidFill>
                <a:latin typeface="Calibri" pitchFamily="34" charset="0"/>
              </a:rPr>
              <a:t>Phantachat</a:t>
            </a:r>
            <a:endParaRPr lang="en-US" dirty="0" smtClean="0">
              <a:solidFill>
                <a:schemeClr val="tx1"/>
              </a:solidFill>
              <a:latin typeface="Calibri" pitchFamily="34" charset="0"/>
            </a:endParaRPr>
          </a:p>
          <a:p>
            <a:pPr algn="l"/>
            <a:r>
              <a:rPr lang="en-US" dirty="0" smtClean="0">
                <a:solidFill>
                  <a:schemeClr val="tx1"/>
                </a:solidFill>
                <a:latin typeface="Calibri" pitchFamily="34" charset="0"/>
              </a:rPr>
              <a:t>National Electronics and Computer Technology Center</a:t>
            </a:r>
          </a:p>
          <a:p>
            <a:pPr algn="l"/>
            <a:r>
              <a:rPr lang="en-US" dirty="0" smtClean="0">
                <a:solidFill>
                  <a:schemeClr val="tx1"/>
                </a:solidFill>
                <a:latin typeface="Calibri" pitchFamily="34" charset="0"/>
              </a:rPr>
              <a:t>National Science and Technology Development Agency</a:t>
            </a:r>
          </a:p>
          <a:p>
            <a:pPr algn="l"/>
            <a:r>
              <a:rPr lang="en-US" dirty="0" smtClean="0">
                <a:solidFill>
                  <a:schemeClr val="tx1"/>
                </a:solidFill>
                <a:latin typeface="Calibri" pitchFamily="34" charset="0"/>
              </a:rPr>
              <a:t>Ministry of Science and Technology</a:t>
            </a:r>
          </a:p>
          <a:p>
            <a:pPr algn="l"/>
            <a:r>
              <a:rPr lang="en-US" dirty="0" smtClean="0">
                <a:solidFill>
                  <a:schemeClr val="tx1"/>
                </a:solidFill>
                <a:latin typeface="Calibri" pitchFamily="34" charset="0"/>
              </a:rPr>
              <a:t>Thailand</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7017306"/>
          </a:xfrm>
          <a:prstGeom prst="rect">
            <a:avLst/>
          </a:prstGeom>
          <a:solidFill>
            <a:srgbClr val="CCCCFF"/>
          </a:solidFill>
        </p:spPr>
        <p:txBody>
          <a:bodyPr wrap="square" rtlCol="0">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
        <p:nvSpPr>
          <p:cNvPr id="5" name="Title 4"/>
          <p:cNvSpPr>
            <a:spLocks noGrp="1"/>
          </p:cNvSpPr>
          <p:nvPr>
            <p:ph type="title"/>
          </p:nvPr>
        </p:nvSpPr>
        <p:spPr>
          <a:xfrm>
            <a:off x="533400" y="4114800"/>
            <a:ext cx="8229600" cy="1143000"/>
          </a:xfrm>
        </p:spPr>
        <p:txBody>
          <a:bodyPr>
            <a:normAutofit fontScale="90000"/>
          </a:bodyPr>
          <a:lstStyle/>
          <a:p>
            <a:r>
              <a:rPr lang="en-US" dirty="0" smtClean="0"/>
              <a:t>Thank you </a:t>
            </a:r>
            <a:br>
              <a:rPr lang="en-US" dirty="0" smtClean="0"/>
            </a:br>
            <a:r>
              <a:rPr lang="en-US" dirty="0" smtClean="0"/>
              <a:t>for your attention</a:t>
            </a:r>
            <a:endParaRPr lang="en-US" dirty="0"/>
          </a:p>
        </p:txBody>
      </p:sp>
      <p:pic>
        <p:nvPicPr>
          <p:cNvPr id="6" name="Content Placeholder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33400" y="914400"/>
            <a:ext cx="8105775" cy="30003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BD9EB"/>
          </a:solidFill>
        </p:spPr>
        <p:txBody>
          <a:bodyPr>
            <a:normAutofit/>
          </a:bodyPr>
          <a:lstStyle/>
          <a:p>
            <a:r>
              <a:rPr lang="en-US" sz="3600" dirty="0" smtClean="0">
                <a:solidFill>
                  <a:srgbClr val="C00000"/>
                </a:solidFill>
                <a:effectLst/>
              </a:rPr>
              <a:t>ICT Accessibility </a:t>
            </a:r>
            <a:r>
              <a:rPr lang="en-US" sz="3600" dirty="0">
                <a:solidFill>
                  <a:srgbClr val="C00000"/>
                </a:solidFill>
              </a:rPr>
              <a:t>B</a:t>
            </a:r>
            <a:r>
              <a:rPr lang="en-US" sz="3600" dirty="0" smtClean="0">
                <a:solidFill>
                  <a:srgbClr val="C00000"/>
                </a:solidFill>
                <a:effectLst/>
              </a:rPr>
              <a:t>enchmark</a:t>
            </a:r>
            <a:endParaRPr lang="en-US" sz="3600" dirty="0">
              <a:solidFill>
                <a:srgbClr val="C00000"/>
              </a:solidFill>
              <a:effectLst/>
            </a:endParaRPr>
          </a:p>
        </p:txBody>
      </p:sp>
      <p:sp>
        <p:nvSpPr>
          <p:cNvPr id="4" name="Content Placeholder 3"/>
          <p:cNvSpPr>
            <a:spLocks noGrp="1"/>
          </p:cNvSpPr>
          <p:nvPr>
            <p:ph idx="1"/>
          </p:nvPr>
        </p:nvSpPr>
        <p:spPr>
          <a:xfrm>
            <a:off x="76200" y="6477000"/>
            <a:ext cx="8991600" cy="381000"/>
          </a:xfrm>
          <a:solidFill>
            <a:schemeClr val="accent5">
              <a:lumMod val="20000"/>
              <a:lumOff val="80000"/>
            </a:schemeClr>
          </a:solidFill>
        </p:spPr>
        <p:txBody>
          <a:bodyPr>
            <a:noAutofit/>
          </a:bodyPr>
          <a:lstStyle/>
          <a:p>
            <a:pPr marL="0" indent="0">
              <a:lnSpc>
                <a:spcPct val="120000"/>
              </a:lnSpc>
              <a:buNone/>
            </a:pPr>
            <a:r>
              <a:rPr lang="en-US" sz="1600" dirty="0" smtClean="0"/>
              <a:t>Source: Convention on the Rights of Persons with Disabilities 2012 ICT Accessibility Progress Report  </a:t>
            </a:r>
          </a:p>
        </p:txBody>
      </p:sp>
      <p:sp>
        <p:nvSpPr>
          <p:cNvPr id="8" name="TextBox 7"/>
          <p:cNvSpPr txBox="1"/>
          <p:nvPr/>
        </p:nvSpPr>
        <p:spPr>
          <a:xfrm>
            <a:off x="5257800" y="1752600"/>
            <a:ext cx="3581400" cy="3170099"/>
          </a:xfrm>
          <a:prstGeom prst="rect">
            <a:avLst/>
          </a:prstGeom>
          <a:solidFill>
            <a:schemeClr val="accent3">
              <a:lumMod val="60000"/>
              <a:lumOff val="40000"/>
            </a:schemeClr>
          </a:solidFill>
        </p:spPr>
        <p:txBody>
          <a:bodyPr wrap="square" rtlCol="0">
            <a:spAutoFit/>
          </a:bodyPr>
          <a:lstStyle/>
          <a:p>
            <a:r>
              <a:rPr lang="en-US" sz="2000" dirty="0" smtClean="0"/>
              <a:t>“One of the most critical areas of ICT accessibility with the greatest impact on the largest number of persons with disabilities, the accessibility of the  information infrastructure of ratifying countries, is lagging behind general  commitments in support of the rights of persons with disabilities.” </a:t>
            </a:r>
            <a:endParaRPr lang="en-US" sz="2000" dirty="0"/>
          </a:p>
        </p:txBody>
      </p:sp>
      <p:sp>
        <p:nvSpPr>
          <p:cNvPr id="9" name="Rectangle 8"/>
          <p:cNvSpPr/>
          <p:nvPr/>
        </p:nvSpPr>
        <p:spPr>
          <a:xfrm>
            <a:off x="5257800" y="5181600"/>
            <a:ext cx="3581400" cy="738664"/>
          </a:xfrm>
          <a:prstGeom prst="rect">
            <a:avLst/>
          </a:prstGeom>
          <a:solidFill>
            <a:schemeClr val="accent6">
              <a:lumMod val="60000"/>
              <a:lumOff val="40000"/>
            </a:schemeClr>
          </a:solidFill>
        </p:spPr>
        <p:txBody>
          <a:bodyPr wrap="square">
            <a:spAutoFit/>
          </a:bodyPr>
          <a:lstStyle/>
          <a:p>
            <a:r>
              <a:rPr lang="en-US" sz="1400" dirty="0" smtClean="0"/>
              <a:t>Figure 3: Graph showing the degree of implementation for  specific ICT  technologies, products and services</a:t>
            </a:r>
            <a:endParaRPr lang="en-US" sz="1400" dirty="0"/>
          </a:p>
        </p:txBody>
      </p:sp>
      <p:graphicFrame>
        <p:nvGraphicFramePr>
          <p:cNvPr id="10" name="แผนภูมิ 9"/>
          <p:cNvGraphicFramePr>
            <a:graphicFrameLocks/>
          </p:cNvGraphicFramePr>
          <p:nvPr>
            <p:extLst>
              <p:ext uri="{D42A27DB-BD31-4B8C-83A1-F6EECF244321}">
                <p14:modId xmlns:p14="http://schemas.microsoft.com/office/powerpoint/2010/main" xmlns="" val="156824883"/>
              </p:ext>
            </p:extLst>
          </p:nvPr>
        </p:nvGraphicFramePr>
        <p:xfrm>
          <a:off x="304800" y="1600200"/>
          <a:ext cx="4724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CBD9EB"/>
          </a:solidFill>
        </p:spPr>
        <p:txBody>
          <a:bodyPr>
            <a:normAutofit/>
          </a:bodyPr>
          <a:lstStyle/>
          <a:p>
            <a:r>
              <a:rPr lang="en-US" sz="3200" dirty="0" smtClean="0">
                <a:solidFill>
                  <a:srgbClr val="D00000"/>
                </a:solidFill>
              </a:rPr>
              <a:t>States Parties Level of CRPD ICT Accessibility </a:t>
            </a:r>
            <a:br>
              <a:rPr lang="en-US" sz="3200" dirty="0" smtClean="0">
                <a:solidFill>
                  <a:srgbClr val="D00000"/>
                </a:solidFill>
              </a:rPr>
            </a:br>
            <a:r>
              <a:rPr lang="en-US" sz="3200" dirty="0" smtClean="0">
                <a:solidFill>
                  <a:srgbClr val="D00000"/>
                </a:solidFill>
              </a:rPr>
              <a:t>Compliance by  Region</a:t>
            </a:r>
            <a:endParaRPr lang="en-US" sz="3200" dirty="0">
              <a:solidFill>
                <a:srgbClr val="D00000"/>
              </a:solidFill>
            </a:endParaRPr>
          </a:p>
        </p:txBody>
      </p:sp>
      <p:sp>
        <p:nvSpPr>
          <p:cNvPr id="10" name="Content Placeholder 3"/>
          <p:cNvSpPr txBox="1">
            <a:spLocks/>
          </p:cNvSpPr>
          <p:nvPr/>
        </p:nvSpPr>
        <p:spPr>
          <a:xfrm>
            <a:off x="228600" y="6477000"/>
            <a:ext cx="8686800" cy="381000"/>
          </a:xfrm>
          <a:prstGeom prst="rect">
            <a:avLst/>
          </a:prstGeom>
          <a:solidFill>
            <a:schemeClr val="accent5">
              <a:lumMod val="20000"/>
              <a:lumOff val="80000"/>
            </a:schemeClr>
          </a:solidFill>
        </p:spPr>
        <p:txBody>
          <a:bodyPr>
            <a:noAutofit/>
          </a:bodyPr>
          <a:lstStyle/>
          <a:p>
            <a:pPr marL="0" marR="0" lvl="0" indent="0" algn="l" defTabSz="914400" rtl="0" eaLnBrk="1" fontAlgn="auto" latinLnBrk="0" hangingPunct="1">
              <a:lnSpc>
                <a:spcPct val="120000"/>
              </a:lnSpc>
              <a:spcBef>
                <a:spcPct val="20000"/>
              </a:spcBef>
              <a:spcAft>
                <a:spcPts val="0"/>
              </a:spcAft>
              <a:buClrTx/>
              <a:buSzTx/>
              <a:buFont typeface="Arial" pitchFamily="34" charset="0"/>
              <a:buNone/>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Source: Convention on the Rights of Persons with Disabilities 2012 ICT Accessibility Progress Report  </a:t>
            </a:r>
          </a:p>
        </p:txBody>
      </p:sp>
      <p:graphicFrame>
        <p:nvGraphicFramePr>
          <p:cNvPr id="3" name="ตาราง 2"/>
          <p:cNvGraphicFramePr>
            <a:graphicFrameLocks noGrp="1"/>
          </p:cNvGraphicFramePr>
          <p:nvPr>
            <p:extLst>
              <p:ext uri="{D42A27DB-BD31-4B8C-83A1-F6EECF244321}">
                <p14:modId xmlns:p14="http://schemas.microsoft.com/office/powerpoint/2010/main" xmlns="" val="930383536"/>
              </p:ext>
            </p:extLst>
          </p:nvPr>
        </p:nvGraphicFramePr>
        <p:xfrm>
          <a:off x="420190" y="1524000"/>
          <a:ext cx="8305799" cy="4876806"/>
        </p:xfrm>
        <a:graphic>
          <a:graphicData uri="http://schemas.openxmlformats.org/drawingml/2006/table">
            <a:tbl>
              <a:tblPr/>
              <a:tblGrid>
                <a:gridCol w="4856107"/>
                <a:gridCol w="862423"/>
                <a:gridCol w="862423"/>
                <a:gridCol w="862423"/>
                <a:gridCol w="862423"/>
              </a:tblGrid>
              <a:tr h="221673">
                <a:tc>
                  <a:txBody>
                    <a:bodyPr/>
                    <a:lstStyle/>
                    <a:p>
                      <a:pPr algn="l" fontAlgn="b"/>
                      <a:r>
                        <a:rPr lang="en-US" sz="1100" b="1" i="0" u="none" strike="noStrike">
                          <a:solidFill>
                            <a:srgbClr val="000000"/>
                          </a:solidFill>
                          <a:effectLst/>
                          <a:latin typeface="Calibri"/>
                        </a:rPr>
                        <a:t>States Parties Level of CRPD ICT Accessibility Compliance by Region</a:t>
                      </a:r>
                    </a:p>
                  </a:txBody>
                  <a:tcPr marL="95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808080"/>
                    </a:solidFill>
                  </a:tcPr>
                </a:tc>
                <a:tc>
                  <a:txBody>
                    <a:bodyPr/>
                    <a:lstStyle/>
                    <a:p>
                      <a:pPr algn="ctr" fontAlgn="b"/>
                      <a:r>
                        <a:rPr lang="en-US" sz="1100" b="1" i="0" u="none" strike="noStrike" dirty="0">
                          <a:solidFill>
                            <a:srgbClr val="000000"/>
                          </a:solidFill>
                          <a:effectLst/>
                          <a:latin typeface="Calibri"/>
                        </a:rPr>
                        <a:t>Africa</a:t>
                      </a:r>
                    </a:p>
                  </a:txBody>
                  <a:tcPr marL="95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808080"/>
                    </a:solidFill>
                  </a:tcPr>
                </a:tc>
                <a:tc>
                  <a:txBody>
                    <a:bodyPr/>
                    <a:lstStyle/>
                    <a:p>
                      <a:pPr algn="ctr" fontAlgn="b"/>
                      <a:r>
                        <a:rPr lang="en-US" sz="1100" b="1" i="0" u="none" strike="noStrike" dirty="0">
                          <a:solidFill>
                            <a:srgbClr val="000000"/>
                          </a:solidFill>
                          <a:effectLst/>
                          <a:latin typeface="Calibri"/>
                        </a:rPr>
                        <a:t>Americas</a:t>
                      </a:r>
                    </a:p>
                  </a:txBody>
                  <a:tcPr marL="95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808080"/>
                    </a:solidFill>
                  </a:tcPr>
                </a:tc>
                <a:tc>
                  <a:txBody>
                    <a:bodyPr/>
                    <a:lstStyle/>
                    <a:p>
                      <a:pPr algn="ctr" fontAlgn="b"/>
                      <a:r>
                        <a:rPr lang="en-US" sz="1100" b="1" i="0" u="none" strike="noStrike" dirty="0">
                          <a:solidFill>
                            <a:srgbClr val="000000"/>
                          </a:solidFill>
                          <a:effectLst/>
                          <a:latin typeface="Calibri"/>
                        </a:rPr>
                        <a:t>Asia-Pacific</a:t>
                      </a:r>
                    </a:p>
                  </a:txBody>
                  <a:tcPr marL="95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808080"/>
                    </a:solidFill>
                  </a:tcPr>
                </a:tc>
                <a:tc>
                  <a:txBody>
                    <a:bodyPr/>
                    <a:lstStyle/>
                    <a:p>
                      <a:pPr algn="ctr" fontAlgn="b"/>
                      <a:r>
                        <a:rPr lang="en-US" sz="1100" b="1" i="0" u="none" strike="noStrike" dirty="0">
                          <a:solidFill>
                            <a:srgbClr val="000000"/>
                          </a:solidFill>
                          <a:effectLst/>
                          <a:latin typeface="Calibri"/>
                        </a:rPr>
                        <a:t>Europe</a:t>
                      </a:r>
                    </a:p>
                  </a:txBody>
                  <a:tcPr marL="95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808080"/>
                    </a:solidFill>
                  </a:tcPr>
                </a:tc>
              </a:tr>
              <a:tr h="221673">
                <a:tc>
                  <a:txBody>
                    <a:bodyPr/>
                    <a:lstStyle/>
                    <a:p>
                      <a:pPr algn="l" fontAlgn="b"/>
                      <a:r>
                        <a:rPr lang="en-US" sz="1100" b="1" i="0" u="none" strike="noStrike">
                          <a:solidFill>
                            <a:srgbClr val="000000"/>
                          </a:solidFill>
                          <a:effectLst/>
                          <a:latin typeface="Calibri"/>
                        </a:rPr>
                        <a:t>3 - Assessment of the Country’s Implementation and Impact</a:t>
                      </a:r>
                    </a:p>
                  </a:txBody>
                  <a:tcPr marL="95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6A6A6"/>
                    </a:solidFill>
                  </a:tcPr>
                </a:tc>
                <a:tc>
                  <a:txBody>
                    <a:bodyPr/>
                    <a:lstStyle/>
                    <a:p>
                      <a:pPr algn="l" fontAlgn="b"/>
                      <a:r>
                        <a:rPr lang="en-US" sz="1100" b="1" i="0" u="none" strike="noStrike">
                          <a:solidFill>
                            <a:srgbClr val="000000"/>
                          </a:solidFill>
                          <a:effectLst/>
                          <a:latin typeface="Calibri"/>
                        </a:rPr>
                        <a:t> </a:t>
                      </a:r>
                    </a:p>
                  </a:txBody>
                  <a:tcPr marL="95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6A6A6"/>
                    </a:solidFill>
                  </a:tcPr>
                </a:tc>
                <a:tc>
                  <a:txBody>
                    <a:bodyPr/>
                    <a:lstStyle/>
                    <a:p>
                      <a:pPr algn="l" fontAlgn="b"/>
                      <a:r>
                        <a:rPr lang="en-US" sz="1100" b="1" i="0" u="none" strike="noStrike" dirty="0">
                          <a:solidFill>
                            <a:srgbClr val="000000"/>
                          </a:solidFill>
                          <a:effectLst/>
                          <a:latin typeface="Calibri"/>
                        </a:rPr>
                        <a:t> </a:t>
                      </a:r>
                    </a:p>
                  </a:txBody>
                  <a:tcPr marL="95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6A6A6"/>
                    </a:solidFill>
                  </a:tcPr>
                </a:tc>
                <a:tc>
                  <a:txBody>
                    <a:bodyPr/>
                    <a:lstStyle/>
                    <a:p>
                      <a:pPr algn="l" fontAlgn="b"/>
                      <a:r>
                        <a:rPr lang="en-US" sz="1100" b="1" i="0" u="none" strike="noStrike">
                          <a:solidFill>
                            <a:srgbClr val="000000"/>
                          </a:solidFill>
                          <a:effectLst/>
                          <a:latin typeface="Calibri"/>
                        </a:rPr>
                        <a:t> </a:t>
                      </a:r>
                    </a:p>
                  </a:txBody>
                  <a:tcPr marL="95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6A6A6"/>
                    </a:solidFill>
                  </a:tcPr>
                </a:tc>
                <a:tc>
                  <a:txBody>
                    <a:bodyPr/>
                    <a:lstStyle/>
                    <a:p>
                      <a:pPr algn="l" fontAlgn="b"/>
                      <a:r>
                        <a:rPr lang="en-US" sz="1100" b="1" i="0" u="none" strike="noStrike">
                          <a:solidFill>
                            <a:srgbClr val="000000"/>
                          </a:solidFill>
                          <a:effectLst/>
                          <a:latin typeface="Calibri"/>
                        </a:rPr>
                        <a:t> </a:t>
                      </a:r>
                    </a:p>
                  </a:txBody>
                  <a:tcPr marL="95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6A6A6"/>
                    </a:solidFill>
                  </a:tcPr>
                </a:tc>
              </a:tr>
              <a:tr h="221673">
                <a:tc>
                  <a:txBody>
                    <a:bodyPr/>
                    <a:lstStyle/>
                    <a:p>
                      <a:pPr algn="l" fontAlgn="b"/>
                      <a:r>
                        <a:rPr lang="en-US" sz="1100" b="1" i="0" u="none" strike="noStrike">
                          <a:solidFill>
                            <a:srgbClr val="000000"/>
                          </a:solidFill>
                          <a:effectLst/>
                          <a:latin typeface="Calibri"/>
                        </a:rPr>
                        <a:t>3.1 Telecom and Media Services</a:t>
                      </a:r>
                    </a:p>
                  </a:txBody>
                  <a:tcPr marL="95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BFBFBF"/>
                    </a:solidFill>
                  </a:tcPr>
                </a:tc>
                <a:tc>
                  <a:txBody>
                    <a:bodyPr/>
                    <a:lstStyle/>
                    <a:p>
                      <a:pPr algn="l" fontAlgn="b"/>
                      <a:r>
                        <a:rPr lang="en-US" sz="1100" b="1" i="0" u="none" strike="noStrike">
                          <a:solidFill>
                            <a:srgbClr val="000000"/>
                          </a:solidFill>
                          <a:effectLst/>
                          <a:latin typeface="Calibri"/>
                        </a:rPr>
                        <a:t> </a:t>
                      </a:r>
                    </a:p>
                  </a:txBody>
                  <a:tcPr marL="95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BFBFBF"/>
                    </a:solidFill>
                  </a:tcPr>
                </a:tc>
                <a:tc>
                  <a:txBody>
                    <a:bodyPr/>
                    <a:lstStyle/>
                    <a:p>
                      <a:pPr algn="l" fontAlgn="b"/>
                      <a:r>
                        <a:rPr lang="en-US" sz="1100" b="1" i="0" u="none" strike="noStrike">
                          <a:solidFill>
                            <a:srgbClr val="000000"/>
                          </a:solidFill>
                          <a:effectLst/>
                          <a:latin typeface="Calibri"/>
                        </a:rPr>
                        <a:t> </a:t>
                      </a:r>
                    </a:p>
                  </a:txBody>
                  <a:tcPr marL="95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BFBFBF"/>
                    </a:solidFill>
                  </a:tcPr>
                </a:tc>
                <a:tc>
                  <a:txBody>
                    <a:bodyPr/>
                    <a:lstStyle/>
                    <a:p>
                      <a:pPr algn="l" fontAlgn="b"/>
                      <a:r>
                        <a:rPr lang="en-US" sz="1100" b="1" i="0" u="none" strike="noStrike">
                          <a:solidFill>
                            <a:srgbClr val="000000"/>
                          </a:solidFill>
                          <a:effectLst/>
                          <a:latin typeface="Calibri"/>
                        </a:rPr>
                        <a:t> </a:t>
                      </a:r>
                    </a:p>
                  </a:txBody>
                  <a:tcPr marL="95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BFBFBF"/>
                    </a:solidFill>
                  </a:tcPr>
                </a:tc>
                <a:tc>
                  <a:txBody>
                    <a:bodyPr/>
                    <a:lstStyle/>
                    <a:p>
                      <a:pPr algn="l" fontAlgn="b"/>
                      <a:r>
                        <a:rPr lang="en-US" sz="1100" b="1" i="0" u="none" strike="noStrike">
                          <a:solidFill>
                            <a:srgbClr val="000000"/>
                          </a:solidFill>
                          <a:effectLst/>
                          <a:latin typeface="Calibri"/>
                        </a:rPr>
                        <a:t> </a:t>
                      </a:r>
                    </a:p>
                  </a:txBody>
                  <a:tcPr marL="95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BFBFBF"/>
                    </a:solidFill>
                  </a:tcPr>
                </a:tc>
              </a:tr>
              <a:tr h="221673">
                <a:tc>
                  <a:txBody>
                    <a:bodyPr/>
                    <a:lstStyle/>
                    <a:p>
                      <a:pPr algn="l" fontAlgn="b"/>
                      <a:r>
                        <a:rPr lang="en-US" sz="1100" b="0" i="0" u="none" strike="noStrike">
                          <a:solidFill>
                            <a:srgbClr val="000000"/>
                          </a:solidFill>
                          <a:effectLst/>
                          <a:latin typeface="Calibri"/>
                        </a:rPr>
                        <a:t>Programs to facilitate the Usage of Telephony by PwDs</a:t>
                      </a:r>
                    </a:p>
                  </a:txBody>
                  <a:tcPr marL="857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8696B"/>
                    </a:solidFill>
                  </a:tcPr>
                </a:tc>
                <a:tc>
                  <a:txBody>
                    <a:bodyPr/>
                    <a:lstStyle/>
                    <a:p>
                      <a:pPr algn="ctr" fontAlgn="ctr"/>
                      <a:r>
                        <a:rPr lang="en-US" sz="1100" b="0" i="0" u="none" strike="noStrike">
                          <a:solidFill>
                            <a:srgbClr val="000000"/>
                          </a:solidFill>
                          <a:effectLst/>
                          <a:latin typeface="Calibri"/>
                        </a:rPr>
                        <a:t>33%</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CC47C"/>
                    </a:solidFill>
                  </a:tcPr>
                </a:tc>
                <a:tc>
                  <a:txBody>
                    <a:bodyPr/>
                    <a:lstStyle/>
                    <a:p>
                      <a:pPr algn="ctr" fontAlgn="ctr"/>
                      <a:r>
                        <a:rPr lang="en-US" sz="1100" b="0" i="0" u="none" strike="noStrike">
                          <a:solidFill>
                            <a:srgbClr val="000000"/>
                          </a:solidFill>
                          <a:effectLst/>
                          <a:latin typeface="Calibri"/>
                        </a:rPr>
                        <a:t>29%</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CB97A"/>
                    </a:solidFill>
                  </a:tcPr>
                </a:tc>
                <a:tc>
                  <a:txBody>
                    <a:bodyPr/>
                    <a:lstStyle/>
                    <a:p>
                      <a:pPr algn="ctr" fontAlgn="ctr"/>
                      <a:r>
                        <a:rPr lang="en-US" sz="1100" b="0" i="0" u="none" strike="noStrike">
                          <a:solidFill>
                            <a:srgbClr val="000000"/>
                          </a:solidFill>
                          <a:effectLst/>
                          <a:latin typeface="Calibri"/>
                        </a:rPr>
                        <a:t>53%</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EEE683"/>
                    </a:solidFill>
                  </a:tcPr>
                </a:tc>
              </a:tr>
              <a:tr h="221673">
                <a:tc>
                  <a:txBody>
                    <a:bodyPr/>
                    <a:lstStyle/>
                    <a:p>
                      <a:pPr algn="l" fontAlgn="b"/>
                      <a:r>
                        <a:rPr lang="en-US" sz="1100" b="0" i="0" u="none" strike="noStrike">
                          <a:solidFill>
                            <a:srgbClr val="000000"/>
                          </a:solidFill>
                          <a:effectLst/>
                          <a:latin typeface="Calibri"/>
                        </a:rPr>
                        <a:t>Wireless Telephone Handset with Accessibility Features</a:t>
                      </a:r>
                    </a:p>
                  </a:txBody>
                  <a:tcPr marL="857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25%</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BAE78"/>
                    </a:solidFill>
                  </a:tcPr>
                </a:tc>
                <a:tc>
                  <a:txBody>
                    <a:bodyPr/>
                    <a:lstStyle/>
                    <a:p>
                      <a:pPr algn="ctr" fontAlgn="ctr"/>
                      <a:r>
                        <a:rPr lang="en-US" sz="1100" b="0" i="0" u="none" strike="noStrike">
                          <a:solidFill>
                            <a:srgbClr val="000000"/>
                          </a:solidFill>
                          <a:effectLst/>
                          <a:latin typeface="Calibri"/>
                        </a:rPr>
                        <a:t>50%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7E984"/>
                    </a:solidFill>
                  </a:tcPr>
                </a:tc>
                <a:tc>
                  <a:txBody>
                    <a:bodyPr/>
                    <a:lstStyle/>
                    <a:p>
                      <a:pPr algn="ctr" fontAlgn="ctr"/>
                      <a:r>
                        <a:rPr lang="en-US" sz="1100" b="0" i="0" u="none" strike="noStrike">
                          <a:solidFill>
                            <a:srgbClr val="000000"/>
                          </a:solidFill>
                          <a:effectLst/>
                          <a:latin typeface="Calibri"/>
                        </a:rPr>
                        <a:t>75%</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DD480"/>
                    </a:solidFill>
                  </a:tcPr>
                </a:tc>
                <a:tc>
                  <a:txBody>
                    <a:bodyPr/>
                    <a:lstStyle/>
                    <a:p>
                      <a:pPr algn="ctr" fontAlgn="ctr"/>
                      <a:r>
                        <a:rPr lang="en-US" sz="1100" b="0" i="0" u="none" strike="noStrike">
                          <a:solidFill>
                            <a:srgbClr val="000000"/>
                          </a:solidFill>
                          <a:effectLst/>
                          <a:latin typeface="Calibri"/>
                        </a:rPr>
                        <a:t>38%</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DD27F"/>
                    </a:solidFill>
                  </a:tcPr>
                </a:tc>
              </a:tr>
              <a:tr h="232229">
                <a:tc>
                  <a:txBody>
                    <a:bodyPr/>
                    <a:lstStyle/>
                    <a:p>
                      <a:pPr algn="l" fontAlgn="b"/>
                      <a:r>
                        <a:rPr lang="en-US" sz="1100" b="0" i="0" u="none" strike="noStrike">
                          <a:solidFill>
                            <a:srgbClr val="000000"/>
                          </a:solidFill>
                          <a:effectLst/>
                          <a:latin typeface="Calibri"/>
                        </a:rPr>
                        <a:t>Closed Captioning/Sign Language Interpretation by TV Broadcasters</a:t>
                      </a:r>
                    </a:p>
                  </a:txBody>
                  <a:tcPr marL="857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38%</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DD27F"/>
                    </a:solidFill>
                  </a:tcPr>
                </a:tc>
                <a:tc>
                  <a:txBody>
                    <a:bodyPr/>
                    <a:lstStyle/>
                    <a:p>
                      <a:pPr algn="ctr" fontAlgn="ctr"/>
                      <a:r>
                        <a:rPr lang="en-US" sz="1100" b="0" i="0" u="none" strike="noStrike">
                          <a:solidFill>
                            <a:srgbClr val="000000"/>
                          </a:solidFill>
                          <a:effectLst/>
                          <a:latin typeface="Calibri"/>
                        </a:rPr>
                        <a:t>67%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5DB81"/>
                    </a:solidFill>
                  </a:tcPr>
                </a:tc>
                <a:tc>
                  <a:txBody>
                    <a:bodyPr/>
                    <a:lstStyle/>
                    <a:p>
                      <a:pPr algn="ctr" fontAlgn="ctr"/>
                      <a:r>
                        <a:rPr lang="en-US" sz="1100" b="0" i="0" u="none" strike="noStrike">
                          <a:solidFill>
                            <a:srgbClr val="000000"/>
                          </a:solidFill>
                          <a:effectLst/>
                          <a:latin typeface="Calibri"/>
                        </a:rPr>
                        <a:t>69%</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BFD981"/>
                    </a:solidFill>
                  </a:tcPr>
                </a:tc>
                <a:tc>
                  <a:txBody>
                    <a:bodyPr/>
                    <a:lstStyle/>
                    <a:p>
                      <a:pPr algn="ctr" fontAlgn="ctr"/>
                      <a:r>
                        <a:rPr lang="en-US" sz="1100" b="0" i="0" u="none" strike="noStrike">
                          <a:solidFill>
                            <a:srgbClr val="000000"/>
                          </a:solidFill>
                          <a:effectLst/>
                          <a:latin typeface="Calibri"/>
                        </a:rPr>
                        <a:t>67%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5DB81"/>
                    </a:solidFill>
                  </a:tcPr>
                </a:tc>
              </a:tr>
              <a:tr h="221673">
                <a:tc>
                  <a:txBody>
                    <a:bodyPr/>
                    <a:lstStyle/>
                    <a:p>
                      <a:pPr algn="l" fontAlgn="b"/>
                      <a:r>
                        <a:rPr lang="en-US" sz="1100" b="0" i="0" u="none" strike="noStrike">
                          <a:solidFill>
                            <a:srgbClr val="000000"/>
                          </a:solidFill>
                          <a:effectLst/>
                          <a:latin typeface="Calibri"/>
                        </a:rPr>
                        <a:t>Sign language for news, emergency communications/ live announcements</a:t>
                      </a:r>
                    </a:p>
                  </a:txBody>
                  <a:tcPr marL="857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31%</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CBE7B"/>
                    </a:solidFill>
                  </a:tcPr>
                </a:tc>
                <a:tc>
                  <a:txBody>
                    <a:bodyPr/>
                    <a:lstStyle/>
                    <a:p>
                      <a:pPr algn="ctr" fontAlgn="ctr"/>
                      <a:r>
                        <a:rPr lang="en-US" sz="1100" b="0" i="0" u="none" strike="noStrike">
                          <a:solidFill>
                            <a:srgbClr val="000000"/>
                          </a:solidFill>
                          <a:effectLst/>
                          <a:latin typeface="Calibri"/>
                        </a:rPr>
                        <a:t>67%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5DB81"/>
                    </a:solidFill>
                  </a:tcPr>
                </a:tc>
                <a:tc>
                  <a:txBody>
                    <a:bodyPr/>
                    <a:lstStyle/>
                    <a:p>
                      <a:pPr algn="ctr" fontAlgn="ctr"/>
                      <a:r>
                        <a:rPr lang="en-US" sz="1100" b="0" i="0" u="none" strike="noStrike">
                          <a:solidFill>
                            <a:srgbClr val="000000"/>
                          </a:solidFill>
                          <a:effectLst/>
                          <a:latin typeface="Calibri"/>
                        </a:rPr>
                        <a:t>54%</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EBE683"/>
                    </a:solidFill>
                  </a:tcPr>
                </a:tc>
                <a:tc>
                  <a:txBody>
                    <a:bodyPr/>
                    <a:lstStyle/>
                    <a:p>
                      <a:pPr algn="ctr" fontAlgn="ctr"/>
                      <a:r>
                        <a:rPr lang="en-US" sz="1100" b="0" i="0" u="none" strike="noStrike">
                          <a:solidFill>
                            <a:srgbClr val="000000"/>
                          </a:solidFill>
                          <a:effectLst/>
                          <a:latin typeface="Calibri"/>
                        </a:rPr>
                        <a:t>47%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EB84"/>
                    </a:solidFill>
                  </a:tcPr>
                </a:tc>
              </a:tr>
              <a:tr h="221673">
                <a:tc>
                  <a:txBody>
                    <a:bodyPr/>
                    <a:lstStyle/>
                    <a:p>
                      <a:pPr algn="l" fontAlgn="b"/>
                      <a:r>
                        <a:rPr lang="en-US" sz="1100" b="0" i="0" u="none" strike="noStrike">
                          <a:solidFill>
                            <a:srgbClr val="000000"/>
                          </a:solidFill>
                          <a:effectLst/>
                          <a:latin typeface="Calibri"/>
                        </a:rPr>
                        <a:t>Captioning of Live Programs</a:t>
                      </a:r>
                    </a:p>
                  </a:txBody>
                  <a:tcPr marL="857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15%</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A9272"/>
                    </a:solidFill>
                  </a:tcPr>
                </a:tc>
                <a:tc>
                  <a:txBody>
                    <a:bodyPr/>
                    <a:lstStyle/>
                    <a:p>
                      <a:pPr algn="ctr" fontAlgn="ctr"/>
                      <a:r>
                        <a:rPr lang="en-US" sz="1100" b="0" i="0" u="none" strike="noStrike">
                          <a:solidFill>
                            <a:srgbClr val="000000"/>
                          </a:solidFill>
                          <a:effectLst/>
                          <a:latin typeface="Calibri"/>
                        </a:rPr>
                        <a:t>50%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7E984"/>
                    </a:solidFill>
                  </a:tcPr>
                </a:tc>
                <a:tc>
                  <a:txBody>
                    <a:bodyPr/>
                    <a:lstStyle/>
                    <a:p>
                      <a:pPr algn="ctr" fontAlgn="ctr"/>
                      <a:r>
                        <a:rPr lang="en-US" sz="1100" b="0" i="0" u="none" strike="noStrike">
                          <a:solidFill>
                            <a:srgbClr val="000000"/>
                          </a:solidFill>
                          <a:effectLst/>
                          <a:latin typeface="Calibri"/>
                        </a:rPr>
                        <a:t>17%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A9874"/>
                    </a:solidFill>
                  </a:tcPr>
                </a:tc>
                <a:tc>
                  <a:txBody>
                    <a:bodyPr/>
                    <a:lstStyle/>
                    <a:p>
                      <a:pPr algn="ctr" fontAlgn="ctr"/>
                      <a:r>
                        <a:rPr lang="en-US" sz="1100" b="0" i="0" u="none" strike="noStrike">
                          <a:solidFill>
                            <a:srgbClr val="000000"/>
                          </a:solidFill>
                          <a:effectLst/>
                          <a:latin typeface="Calibri"/>
                        </a:rPr>
                        <a:t>47%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EB84"/>
                    </a:solidFill>
                  </a:tcPr>
                </a:tc>
              </a:tr>
              <a:tr h="221673">
                <a:tc>
                  <a:txBody>
                    <a:bodyPr/>
                    <a:lstStyle/>
                    <a:p>
                      <a:pPr algn="l" fontAlgn="b"/>
                      <a:r>
                        <a:rPr lang="en-US" sz="1100" b="0" i="0" u="none" strike="noStrike">
                          <a:solidFill>
                            <a:srgbClr val="000000"/>
                          </a:solidFill>
                          <a:effectLst/>
                          <a:latin typeface="Calibri"/>
                        </a:rPr>
                        <a:t>Captioning of pre-recorded programs or movies</a:t>
                      </a:r>
                    </a:p>
                  </a:txBody>
                  <a:tcPr marL="857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8%</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97F6F"/>
                    </a:solidFill>
                  </a:tcPr>
                </a:tc>
                <a:tc>
                  <a:txBody>
                    <a:bodyPr/>
                    <a:lstStyle/>
                    <a:p>
                      <a:pPr algn="ctr" fontAlgn="ctr"/>
                      <a:r>
                        <a:rPr lang="en-US" sz="1100" b="0" i="0" u="none" strike="noStrike">
                          <a:solidFill>
                            <a:srgbClr val="000000"/>
                          </a:solidFill>
                          <a:effectLst/>
                          <a:latin typeface="Calibri"/>
                        </a:rPr>
                        <a:t>17%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A9874"/>
                    </a:solidFill>
                  </a:tcPr>
                </a:tc>
                <a:tc>
                  <a:txBody>
                    <a:bodyPr/>
                    <a:lstStyle/>
                    <a:p>
                      <a:pPr algn="ctr" fontAlgn="ctr"/>
                      <a:r>
                        <a:rPr lang="en-US" sz="1100" b="0" i="0" u="none" strike="noStrike">
                          <a:solidFill>
                            <a:srgbClr val="000000"/>
                          </a:solidFill>
                          <a:effectLst/>
                          <a:latin typeface="Calibri"/>
                        </a:rPr>
                        <a:t>17%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A9874"/>
                    </a:solidFill>
                  </a:tcPr>
                </a:tc>
                <a:tc>
                  <a:txBody>
                    <a:bodyPr/>
                    <a:lstStyle/>
                    <a:p>
                      <a:pPr algn="ctr" fontAlgn="ctr"/>
                      <a:r>
                        <a:rPr lang="en-US" sz="1100" b="0" i="0" u="none" strike="noStrike">
                          <a:solidFill>
                            <a:srgbClr val="000000"/>
                          </a:solidFill>
                          <a:effectLst/>
                          <a:latin typeface="Calibri"/>
                        </a:rPr>
                        <a:t>53%</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EEE683"/>
                    </a:solidFill>
                  </a:tcPr>
                </a:tc>
              </a:tr>
              <a:tr h="221673">
                <a:tc>
                  <a:txBody>
                    <a:bodyPr/>
                    <a:lstStyle/>
                    <a:p>
                      <a:pPr algn="l" fontAlgn="b"/>
                      <a:r>
                        <a:rPr lang="en-US" sz="1100" b="0" i="0" u="none" strike="noStrike">
                          <a:solidFill>
                            <a:srgbClr val="000000"/>
                          </a:solidFill>
                          <a:effectLst/>
                          <a:latin typeface="Calibri"/>
                        </a:rPr>
                        <a:t>Video or Audio Description for the Blind</a:t>
                      </a:r>
                    </a:p>
                  </a:txBody>
                  <a:tcPr marL="857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8696B"/>
                    </a:solidFill>
                  </a:tcPr>
                </a:tc>
                <a:tc>
                  <a:txBody>
                    <a:bodyPr/>
                    <a:lstStyle/>
                    <a:p>
                      <a:pPr algn="ctr" fontAlgn="ctr"/>
                      <a:r>
                        <a:rPr lang="en-US" sz="1100" b="0" i="0" u="none" strike="noStrike">
                          <a:solidFill>
                            <a:srgbClr val="000000"/>
                          </a:solidFill>
                          <a:effectLst/>
                          <a:latin typeface="Calibri"/>
                        </a:rPr>
                        <a:t>17%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A9874"/>
                    </a:solidFill>
                  </a:tcPr>
                </a:tc>
                <a:tc>
                  <a:txBody>
                    <a:bodyPr/>
                    <a:lstStyle/>
                    <a:p>
                      <a:pPr algn="ctr" fontAlgn="ctr"/>
                      <a:r>
                        <a:rPr lang="en-US" sz="1100" b="0" i="0" u="none" strike="noStrike">
                          <a:solidFill>
                            <a:srgbClr val="000000"/>
                          </a:solidFill>
                          <a:effectLst/>
                          <a:latin typeface="Calibri"/>
                        </a:rPr>
                        <a:t>8%</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97F6F"/>
                    </a:solidFill>
                  </a:tcPr>
                </a:tc>
                <a:tc>
                  <a:txBody>
                    <a:bodyPr/>
                    <a:lstStyle/>
                    <a:p>
                      <a:pPr algn="ctr" fontAlgn="ctr"/>
                      <a:r>
                        <a:rPr lang="en-US" sz="1100" b="0" i="0" u="none" strike="noStrike">
                          <a:solidFill>
                            <a:srgbClr val="000000"/>
                          </a:solidFill>
                          <a:effectLst/>
                          <a:latin typeface="Calibri"/>
                        </a:rPr>
                        <a:t>47%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EB84"/>
                    </a:solidFill>
                  </a:tcPr>
                </a:tc>
              </a:tr>
              <a:tr h="221673">
                <a:tc>
                  <a:txBody>
                    <a:bodyPr/>
                    <a:lstStyle/>
                    <a:p>
                      <a:pPr algn="l" fontAlgn="b"/>
                      <a:r>
                        <a:rPr lang="en-US" sz="1100" b="0" i="0" u="none" strike="noStrike">
                          <a:solidFill>
                            <a:srgbClr val="000000"/>
                          </a:solidFill>
                          <a:effectLst/>
                          <a:latin typeface="Calibri"/>
                        </a:rPr>
                        <a:t>Accessible Government Web Sites</a:t>
                      </a:r>
                    </a:p>
                  </a:txBody>
                  <a:tcPr marL="857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15%</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A9272"/>
                    </a:solidFill>
                  </a:tcPr>
                </a:tc>
                <a:tc>
                  <a:txBody>
                    <a:bodyPr/>
                    <a:lstStyle/>
                    <a:p>
                      <a:pPr algn="ctr" fontAlgn="ctr"/>
                      <a:r>
                        <a:rPr lang="en-US" sz="1100" b="0" i="0" u="none" strike="noStrike">
                          <a:solidFill>
                            <a:srgbClr val="000000"/>
                          </a:solidFill>
                          <a:effectLst/>
                          <a:latin typeface="Calibri"/>
                        </a:rPr>
                        <a:t>83%</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96CD7E"/>
                    </a:solidFill>
                  </a:tcPr>
                </a:tc>
                <a:tc>
                  <a:txBody>
                    <a:bodyPr/>
                    <a:lstStyle/>
                    <a:p>
                      <a:pPr algn="ctr" fontAlgn="ctr"/>
                      <a:r>
                        <a:rPr lang="en-US" sz="1100" b="0" i="0" u="none" strike="noStrike">
                          <a:solidFill>
                            <a:srgbClr val="000000"/>
                          </a:solidFill>
                          <a:effectLst/>
                          <a:latin typeface="Calibri"/>
                        </a:rPr>
                        <a:t>43%</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EDF81"/>
                    </a:solidFill>
                  </a:tcPr>
                </a:tc>
                <a:tc>
                  <a:txBody>
                    <a:bodyPr/>
                    <a:lstStyle/>
                    <a:p>
                      <a:pPr algn="ctr" fontAlgn="ctr"/>
                      <a:r>
                        <a:rPr lang="en-US" sz="1100" b="0" i="0" u="none" strike="noStrike">
                          <a:solidFill>
                            <a:srgbClr val="000000"/>
                          </a:solidFill>
                          <a:effectLst/>
                          <a:latin typeface="Calibri"/>
                        </a:rPr>
                        <a:t>80%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9ECF7F"/>
                    </a:solidFill>
                  </a:tcPr>
                </a:tc>
              </a:tr>
              <a:tr h="221673">
                <a:tc>
                  <a:txBody>
                    <a:bodyPr/>
                    <a:lstStyle/>
                    <a:p>
                      <a:pPr algn="l" fontAlgn="b"/>
                      <a:r>
                        <a:rPr lang="en-US" sz="1100" b="0" i="0" u="none" strike="noStrike">
                          <a:solidFill>
                            <a:srgbClr val="000000"/>
                          </a:solidFill>
                          <a:effectLst/>
                          <a:latin typeface="Calibri"/>
                        </a:rPr>
                        <a:t>Accessible Web Sites among the top 10 Commercial and Media Ones</a:t>
                      </a:r>
                    </a:p>
                  </a:txBody>
                  <a:tcPr marL="857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8696B"/>
                    </a:solidFill>
                  </a:tcPr>
                </a:tc>
                <a:tc>
                  <a:txBody>
                    <a:bodyPr/>
                    <a:lstStyle/>
                    <a:p>
                      <a:pPr algn="ctr" fontAlgn="ctr"/>
                      <a:r>
                        <a:rPr lang="en-US" sz="1100" b="0" i="0" u="none" strike="noStrike">
                          <a:solidFill>
                            <a:srgbClr val="000000"/>
                          </a:solidFill>
                          <a:effectLst/>
                          <a:latin typeface="Calibri"/>
                        </a:rPr>
                        <a:t>17%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A9874"/>
                    </a:solidFill>
                  </a:tcPr>
                </a:tc>
                <a:tc>
                  <a:txBody>
                    <a:bodyPr/>
                    <a:lstStyle/>
                    <a:p>
                      <a:pPr algn="ctr" fontAlgn="ctr"/>
                      <a:r>
                        <a:rPr lang="en-US" sz="1100" b="0" i="0" u="none" strike="noStrike">
                          <a:solidFill>
                            <a:srgbClr val="000000"/>
                          </a:solidFill>
                          <a:effectLst/>
                          <a:latin typeface="Calibri"/>
                        </a:rPr>
                        <a:t>33%</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CC47C"/>
                    </a:solidFill>
                  </a:tcPr>
                </a:tc>
                <a:tc>
                  <a:txBody>
                    <a:bodyPr/>
                    <a:lstStyle/>
                    <a:p>
                      <a:pPr algn="ctr" fontAlgn="ctr"/>
                      <a:r>
                        <a:rPr lang="en-US" sz="1100" b="0" i="0" u="none" strike="noStrike">
                          <a:solidFill>
                            <a:srgbClr val="000000"/>
                          </a:solidFill>
                          <a:effectLst/>
                          <a:latin typeface="Calibri"/>
                        </a:rPr>
                        <a:t>42%</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EDD81"/>
                    </a:solidFill>
                  </a:tcPr>
                </a:tc>
              </a:tr>
              <a:tr h="221673">
                <a:tc>
                  <a:txBody>
                    <a:bodyPr/>
                    <a:lstStyle/>
                    <a:p>
                      <a:pPr algn="l" fontAlgn="b"/>
                      <a:r>
                        <a:rPr lang="en-US" sz="1100" b="1" i="0" u="none" strike="noStrike">
                          <a:solidFill>
                            <a:srgbClr val="000000"/>
                          </a:solidFill>
                          <a:effectLst/>
                          <a:latin typeface="Calibri"/>
                        </a:rPr>
                        <a:t>3.2 Computers</a:t>
                      </a:r>
                    </a:p>
                  </a:txBody>
                  <a:tcPr marL="95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BFBFBF"/>
                    </a:solidFill>
                  </a:tcPr>
                </a:tc>
                <a:tc>
                  <a:txBody>
                    <a:bodyPr/>
                    <a:lstStyle/>
                    <a:p>
                      <a:pPr algn="ctr" fontAlgn="ctr"/>
                      <a:r>
                        <a:rPr lang="en-US" sz="1100" b="0" i="0" u="none" strike="noStrike">
                          <a:solidFill>
                            <a:srgbClr val="000000"/>
                          </a:solidFill>
                          <a:effectLst/>
                          <a:latin typeface="Calibri"/>
                        </a:rPr>
                        <a:t> </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BFBFBF"/>
                    </a:solidFill>
                  </a:tcPr>
                </a:tc>
                <a:tc>
                  <a:txBody>
                    <a:bodyPr/>
                    <a:lstStyle/>
                    <a:p>
                      <a:pPr algn="ctr" fontAlgn="ctr"/>
                      <a:r>
                        <a:rPr lang="en-US" sz="1100" b="0" i="0" u="none" strike="noStrike">
                          <a:solidFill>
                            <a:srgbClr val="000000"/>
                          </a:solidFill>
                          <a:effectLst/>
                          <a:latin typeface="Calibri"/>
                        </a:rPr>
                        <a:t> </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BFBFBF"/>
                    </a:solidFill>
                  </a:tcPr>
                </a:tc>
                <a:tc>
                  <a:txBody>
                    <a:bodyPr/>
                    <a:lstStyle/>
                    <a:p>
                      <a:pPr algn="ctr" fontAlgn="ctr"/>
                      <a:r>
                        <a:rPr lang="en-US" sz="1100" b="0" i="0" u="none" strike="noStrike">
                          <a:solidFill>
                            <a:srgbClr val="000000"/>
                          </a:solidFill>
                          <a:effectLst/>
                          <a:latin typeface="Calibri"/>
                        </a:rPr>
                        <a:t> </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BFBFBF"/>
                    </a:solidFill>
                  </a:tcPr>
                </a:tc>
                <a:tc>
                  <a:txBody>
                    <a:bodyPr/>
                    <a:lstStyle/>
                    <a:p>
                      <a:pPr algn="ctr" fontAlgn="ctr"/>
                      <a:r>
                        <a:rPr lang="en-US" sz="1100" b="0" i="0" u="none" strike="noStrike">
                          <a:solidFill>
                            <a:srgbClr val="000000"/>
                          </a:solidFill>
                          <a:effectLst/>
                          <a:latin typeface="Calibri"/>
                        </a:rPr>
                        <a:t> </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BFBFBF"/>
                    </a:solidFill>
                  </a:tcPr>
                </a:tc>
              </a:tr>
              <a:tr h="432790">
                <a:tc>
                  <a:txBody>
                    <a:bodyPr/>
                    <a:lstStyle/>
                    <a:p>
                      <a:pPr algn="l" fontAlgn="b"/>
                      <a:r>
                        <a:rPr lang="en-US" sz="1100" b="0" i="0" u="none" strike="noStrike">
                          <a:solidFill>
                            <a:srgbClr val="000000"/>
                          </a:solidFill>
                          <a:effectLst/>
                          <a:latin typeface="Calibri"/>
                        </a:rPr>
                        <a:t>PC Operating System Most Used in the Country Official Language That Supports Text to Speech and Voice Recognition Capabilities</a:t>
                      </a:r>
                    </a:p>
                  </a:txBody>
                  <a:tcPr marL="857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31%</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CBE7B"/>
                    </a:solidFill>
                  </a:tcPr>
                </a:tc>
                <a:tc>
                  <a:txBody>
                    <a:bodyPr/>
                    <a:lstStyle/>
                    <a:p>
                      <a:pPr algn="ctr" fontAlgn="ctr"/>
                      <a:r>
                        <a:rPr lang="en-US" sz="1100" b="0" i="0" u="none" strike="noStrike">
                          <a:solidFill>
                            <a:srgbClr val="000000"/>
                          </a:solidFill>
                          <a:effectLst/>
                          <a:latin typeface="Calibri"/>
                        </a:rPr>
                        <a:t>50%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7E984"/>
                    </a:solidFill>
                  </a:tcPr>
                </a:tc>
                <a:tc>
                  <a:txBody>
                    <a:bodyPr/>
                    <a:lstStyle/>
                    <a:p>
                      <a:pPr algn="ctr" fontAlgn="ctr"/>
                      <a:r>
                        <a:rPr lang="en-US" sz="1100" b="0" i="0" u="none" strike="noStrike">
                          <a:solidFill>
                            <a:srgbClr val="000000"/>
                          </a:solidFill>
                          <a:effectLst/>
                          <a:latin typeface="Calibri"/>
                        </a:rPr>
                        <a:t>57%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E2E383"/>
                    </a:solidFill>
                  </a:tcPr>
                </a:tc>
                <a:tc>
                  <a:txBody>
                    <a:bodyPr/>
                    <a:lstStyle/>
                    <a:p>
                      <a:pPr algn="ctr" fontAlgn="ctr"/>
                      <a:r>
                        <a:rPr lang="en-US" sz="1100" b="0" i="0" u="none" strike="noStrike">
                          <a:solidFill>
                            <a:srgbClr val="000000"/>
                          </a:solidFill>
                          <a:effectLst/>
                          <a:latin typeface="Calibri"/>
                        </a:rPr>
                        <a:t>73%</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B3D580"/>
                    </a:solidFill>
                  </a:tcPr>
                </a:tc>
              </a:tr>
              <a:tr h="221673">
                <a:tc>
                  <a:txBody>
                    <a:bodyPr/>
                    <a:lstStyle/>
                    <a:p>
                      <a:pPr algn="l" fontAlgn="b"/>
                      <a:r>
                        <a:rPr lang="en-US" sz="1100" b="0" i="0" u="none" strike="noStrike">
                          <a:solidFill>
                            <a:srgbClr val="000000"/>
                          </a:solidFill>
                          <a:effectLst/>
                          <a:latin typeface="Calibri"/>
                        </a:rPr>
                        <a:t>Screen Readers Available in the Main Language</a:t>
                      </a:r>
                    </a:p>
                  </a:txBody>
                  <a:tcPr marL="857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42%</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EDD81"/>
                    </a:solidFill>
                  </a:tcPr>
                </a:tc>
                <a:tc>
                  <a:txBody>
                    <a:bodyPr/>
                    <a:lstStyle/>
                    <a:p>
                      <a:pPr algn="ctr" fontAlgn="ctr"/>
                      <a:r>
                        <a:rPr lang="en-US" sz="1100" b="0" i="0" u="none" strike="noStrike">
                          <a:solidFill>
                            <a:srgbClr val="000000"/>
                          </a:solidFill>
                          <a:effectLst/>
                          <a:latin typeface="Calibri"/>
                        </a:rPr>
                        <a:t>83%</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96CD7E"/>
                    </a:solidFill>
                  </a:tcPr>
                </a:tc>
                <a:tc>
                  <a:txBody>
                    <a:bodyPr/>
                    <a:lstStyle/>
                    <a:p>
                      <a:pPr algn="ctr" fontAlgn="ctr"/>
                      <a:r>
                        <a:rPr lang="en-US" sz="1100" b="0" i="0" u="none" strike="noStrike">
                          <a:solidFill>
                            <a:srgbClr val="000000"/>
                          </a:solidFill>
                          <a:effectLst/>
                          <a:latin typeface="Calibri"/>
                        </a:rPr>
                        <a:t>57%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E2E383"/>
                    </a:solidFill>
                  </a:tcPr>
                </a:tc>
                <a:tc>
                  <a:txBody>
                    <a:bodyPr/>
                    <a:lstStyle/>
                    <a:p>
                      <a:pPr algn="ctr" fontAlgn="ctr"/>
                      <a:r>
                        <a:rPr lang="en-US" sz="1100" b="0" i="0" u="none" strike="noStrike">
                          <a:solidFill>
                            <a:srgbClr val="000000"/>
                          </a:solidFill>
                          <a:effectLst/>
                          <a:latin typeface="Calibri"/>
                        </a:rPr>
                        <a:t>80%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9ECF7F"/>
                    </a:solidFill>
                  </a:tcPr>
                </a:tc>
              </a:tr>
              <a:tr h="221673">
                <a:tc>
                  <a:txBody>
                    <a:bodyPr/>
                    <a:lstStyle/>
                    <a:p>
                      <a:pPr algn="l" fontAlgn="b"/>
                      <a:r>
                        <a:rPr lang="en-US" sz="1100" b="0" i="0" u="none" strike="noStrike">
                          <a:solidFill>
                            <a:srgbClr val="000000"/>
                          </a:solidFill>
                          <a:effectLst/>
                          <a:latin typeface="Calibri"/>
                        </a:rPr>
                        <a:t>Screen Reader in Minority Language of the Country</a:t>
                      </a:r>
                    </a:p>
                  </a:txBody>
                  <a:tcPr marL="857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15%</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A9272"/>
                    </a:solidFill>
                  </a:tcPr>
                </a:tc>
                <a:tc>
                  <a:txBody>
                    <a:bodyPr/>
                    <a:lstStyle/>
                    <a:p>
                      <a:pPr algn="ctr" fontAlgn="ctr"/>
                      <a:r>
                        <a:rPr lang="en-US" sz="1100" b="0" i="0" u="none" strike="noStrike">
                          <a:solidFill>
                            <a:srgbClr val="000000"/>
                          </a:solidFill>
                          <a:effectLst/>
                          <a:latin typeface="Calibri"/>
                        </a:rPr>
                        <a:t>17%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A9874"/>
                    </a:solidFill>
                  </a:tcPr>
                </a:tc>
                <a:tc>
                  <a:txBody>
                    <a:bodyPr/>
                    <a:lstStyle/>
                    <a:p>
                      <a:pPr algn="ctr" fontAlgn="ctr"/>
                      <a:r>
                        <a:rPr lang="en-US" sz="1100" b="0" i="0" u="none" strike="noStrike">
                          <a:solidFill>
                            <a:srgbClr val="000000"/>
                          </a:solidFill>
                          <a:effectLst/>
                          <a:latin typeface="Calibri"/>
                        </a:rPr>
                        <a:t>17%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A9874"/>
                    </a:solidFill>
                  </a:tcPr>
                </a:tc>
                <a:tc>
                  <a:txBody>
                    <a:bodyPr/>
                    <a:lstStyle/>
                    <a:p>
                      <a:pPr algn="ctr" fontAlgn="ctr"/>
                      <a:r>
                        <a:rPr lang="en-US" sz="1100" b="0" i="0" u="none" strike="noStrike">
                          <a:solidFill>
                            <a:srgbClr val="000000"/>
                          </a:solidFill>
                          <a:effectLst/>
                          <a:latin typeface="Calibri"/>
                        </a:rPr>
                        <a:t>25%</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BAE78"/>
                    </a:solidFill>
                  </a:tcPr>
                </a:tc>
              </a:tr>
              <a:tr h="221673">
                <a:tc>
                  <a:txBody>
                    <a:bodyPr/>
                    <a:lstStyle/>
                    <a:p>
                      <a:pPr algn="l" fontAlgn="b"/>
                      <a:r>
                        <a:rPr lang="en-US" sz="1100" b="0" i="0" u="none" strike="noStrike">
                          <a:solidFill>
                            <a:srgbClr val="000000"/>
                          </a:solidFill>
                          <a:effectLst/>
                          <a:latin typeface="Calibri"/>
                        </a:rPr>
                        <a:t>Alternative Input Devices Available</a:t>
                      </a:r>
                    </a:p>
                  </a:txBody>
                  <a:tcPr marL="857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23%</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BA877"/>
                    </a:solidFill>
                  </a:tcPr>
                </a:tc>
                <a:tc>
                  <a:txBody>
                    <a:bodyPr/>
                    <a:lstStyle/>
                    <a:p>
                      <a:pPr algn="ctr" fontAlgn="ctr"/>
                      <a:r>
                        <a:rPr lang="en-US" sz="1100" b="0" i="0" u="none" strike="noStrike">
                          <a:solidFill>
                            <a:srgbClr val="000000"/>
                          </a:solidFill>
                          <a:effectLst/>
                          <a:latin typeface="Calibri"/>
                        </a:rPr>
                        <a:t>80%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9ECF7F"/>
                    </a:solidFill>
                  </a:tcPr>
                </a:tc>
                <a:tc>
                  <a:txBody>
                    <a:bodyPr/>
                    <a:lstStyle/>
                    <a:p>
                      <a:pPr algn="ctr" fontAlgn="ctr"/>
                      <a:r>
                        <a:rPr lang="en-US" sz="1100" b="0" i="0" u="none" strike="noStrike">
                          <a:solidFill>
                            <a:srgbClr val="000000"/>
                          </a:solidFill>
                          <a:effectLst/>
                          <a:latin typeface="Calibri"/>
                        </a:rPr>
                        <a:t>71%</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B9D780"/>
                    </a:solidFill>
                  </a:tcPr>
                </a:tc>
                <a:tc>
                  <a:txBody>
                    <a:bodyPr/>
                    <a:lstStyle/>
                    <a:p>
                      <a:pPr algn="ctr" fontAlgn="ctr"/>
                      <a:r>
                        <a:rPr lang="en-US" sz="1100" b="0" i="0" u="none" strike="noStrike">
                          <a:solidFill>
                            <a:srgbClr val="000000"/>
                          </a:solidFill>
                          <a:effectLst/>
                          <a:latin typeface="Calibri"/>
                        </a:rPr>
                        <a:t>87%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8ACA7E"/>
                    </a:solidFill>
                  </a:tcPr>
                </a:tc>
              </a:tr>
              <a:tr h="221673">
                <a:tc>
                  <a:txBody>
                    <a:bodyPr/>
                    <a:lstStyle/>
                    <a:p>
                      <a:pPr algn="l" fontAlgn="b"/>
                      <a:r>
                        <a:rPr lang="en-US" sz="1100" b="1" i="0" u="none" strike="noStrike">
                          <a:solidFill>
                            <a:srgbClr val="000000"/>
                          </a:solidFill>
                          <a:effectLst/>
                          <a:latin typeface="Calibri"/>
                        </a:rPr>
                        <a:t>3.3 Specific ICT Products and Services</a:t>
                      </a:r>
                    </a:p>
                  </a:txBody>
                  <a:tcPr marL="95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BFBFBF"/>
                    </a:solidFill>
                  </a:tcPr>
                </a:tc>
                <a:tc>
                  <a:txBody>
                    <a:bodyPr/>
                    <a:lstStyle/>
                    <a:p>
                      <a:pPr algn="ctr" fontAlgn="ctr"/>
                      <a:r>
                        <a:rPr lang="en-US" sz="1100" b="0" i="0" u="none" strike="noStrike">
                          <a:solidFill>
                            <a:srgbClr val="000000"/>
                          </a:solidFill>
                          <a:effectLst/>
                          <a:latin typeface="Calibri"/>
                        </a:rPr>
                        <a:t> </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BFBFBF"/>
                    </a:solidFill>
                  </a:tcPr>
                </a:tc>
                <a:tc>
                  <a:txBody>
                    <a:bodyPr/>
                    <a:lstStyle/>
                    <a:p>
                      <a:pPr algn="ctr" fontAlgn="ctr"/>
                      <a:r>
                        <a:rPr lang="en-US" sz="1100" b="0" i="0" u="none" strike="noStrike">
                          <a:solidFill>
                            <a:srgbClr val="000000"/>
                          </a:solidFill>
                          <a:effectLst/>
                          <a:latin typeface="Calibri"/>
                        </a:rPr>
                        <a:t> </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BFBFBF"/>
                    </a:solidFill>
                  </a:tcPr>
                </a:tc>
                <a:tc>
                  <a:txBody>
                    <a:bodyPr/>
                    <a:lstStyle/>
                    <a:p>
                      <a:pPr algn="ctr" fontAlgn="ctr"/>
                      <a:r>
                        <a:rPr lang="en-US" sz="1100" b="0" i="0" u="none" strike="noStrike">
                          <a:solidFill>
                            <a:srgbClr val="000000"/>
                          </a:solidFill>
                          <a:effectLst/>
                          <a:latin typeface="Calibri"/>
                        </a:rPr>
                        <a:t> </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BFBFBF"/>
                    </a:solidFill>
                  </a:tcPr>
                </a:tc>
                <a:tc>
                  <a:txBody>
                    <a:bodyPr/>
                    <a:lstStyle/>
                    <a:p>
                      <a:pPr algn="ctr" fontAlgn="ctr"/>
                      <a:r>
                        <a:rPr lang="en-US" sz="1100" b="0" i="0" u="none" strike="noStrike">
                          <a:solidFill>
                            <a:srgbClr val="000000"/>
                          </a:solidFill>
                          <a:effectLst/>
                          <a:latin typeface="Calibri"/>
                        </a:rPr>
                        <a:t> </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BFBFBF"/>
                    </a:solidFill>
                  </a:tcPr>
                </a:tc>
              </a:tr>
              <a:tr h="221673">
                <a:tc>
                  <a:txBody>
                    <a:bodyPr/>
                    <a:lstStyle/>
                    <a:p>
                      <a:pPr algn="l" fontAlgn="b"/>
                      <a:r>
                        <a:rPr lang="en-US" sz="1100" b="0" i="0" u="none" strike="noStrike">
                          <a:solidFill>
                            <a:srgbClr val="000000"/>
                          </a:solidFill>
                          <a:effectLst/>
                          <a:latin typeface="Calibri"/>
                        </a:rPr>
                        <a:t>Library for the Blind or providing e-books Services</a:t>
                      </a:r>
                    </a:p>
                  </a:txBody>
                  <a:tcPr marL="857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54%</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EBE683"/>
                    </a:solidFill>
                  </a:tcPr>
                </a:tc>
                <a:tc>
                  <a:txBody>
                    <a:bodyPr/>
                    <a:lstStyle/>
                    <a:p>
                      <a:pPr algn="ctr" fontAlgn="ctr"/>
                      <a:r>
                        <a:rPr lang="en-US" sz="1100" b="0" i="0" u="none" strike="noStrike">
                          <a:solidFill>
                            <a:srgbClr val="000000"/>
                          </a:solidFill>
                          <a:effectLst/>
                          <a:latin typeface="Calibri"/>
                        </a:rPr>
                        <a:t>100%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63BE7B"/>
                    </a:solidFill>
                  </a:tcPr>
                </a:tc>
                <a:tc>
                  <a:txBody>
                    <a:bodyPr/>
                    <a:lstStyle/>
                    <a:p>
                      <a:pPr algn="ctr" fontAlgn="ctr"/>
                      <a:r>
                        <a:rPr lang="en-US" sz="1100" b="0" i="0" u="none" strike="noStrike">
                          <a:solidFill>
                            <a:srgbClr val="000000"/>
                          </a:solidFill>
                          <a:effectLst/>
                          <a:latin typeface="Calibri"/>
                        </a:rPr>
                        <a:t>86%</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8DCA7E"/>
                    </a:solidFill>
                  </a:tcPr>
                </a:tc>
                <a:tc>
                  <a:txBody>
                    <a:bodyPr/>
                    <a:lstStyle/>
                    <a:p>
                      <a:pPr algn="ctr" fontAlgn="ctr"/>
                      <a:r>
                        <a:rPr lang="en-US" sz="1100" b="0" i="0" u="none" strike="noStrike">
                          <a:solidFill>
                            <a:srgbClr val="000000"/>
                          </a:solidFill>
                          <a:effectLst/>
                          <a:latin typeface="Calibri"/>
                        </a:rPr>
                        <a:t>93%</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78C47D"/>
                    </a:solidFill>
                  </a:tcPr>
                </a:tc>
              </a:tr>
              <a:tr h="221673">
                <a:tc>
                  <a:txBody>
                    <a:bodyPr/>
                    <a:lstStyle/>
                    <a:p>
                      <a:pPr algn="l" fontAlgn="b"/>
                      <a:r>
                        <a:rPr lang="en-US" sz="1100" b="0" i="0" u="none" strike="noStrike">
                          <a:solidFill>
                            <a:srgbClr val="000000"/>
                          </a:solidFill>
                          <a:effectLst/>
                          <a:latin typeface="Calibri"/>
                        </a:rPr>
                        <a:t>Assistive Technology Available to PwDs at Major Universities</a:t>
                      </a:r>
                    </a:p>
                  </a:txBody>
                  <a:tcPr marL="857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31%</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CBE7B"/>
                    </a:solidFill>
                  </a:tcPr>
                </a:tc>
                <a:tc>
                  <a:txBody>
                    <a:bodyPr/>
                    <a:lstStyle/>
                    <a:p>
                      <a:pPr algn="ctr" fontAlgn="ctr"/>
                      <a:r>
                        <a:rPr lang="en-US" sz="1100" b="0" i="0" u="none" strike="noStrike">
                          <a:solidFill>
                            <a:srgbClr val="000000"/>
                          </a:solidFill>
                          <a:effectLst/>
                          <a:latin typeface="Calibri"/>
                        </a:rPr>
                        <a:t>83%</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96CD7E"/>
                    </a:solidFill>
                  </a:tcPr>
                </a:tc>
                <a:tc>
                  <a:txBody>
                    <a:bodyPr/>
                    <a:lstStyle/>
                    <a:p>
                      <a:pPr algn="ctr" fontAlgn="ctr"/>
                      <a:r>
                        <a:rPr lang="en-US" sz="1100" b="0" i="0" u="none" strike="noStrike">
                          <a:solidFill>
                            <a:srgbClr val="000000"/>
                          </a:solidFill>
                          <a:effectLst/>
                          <a:latin typeface="Calibri"/>
                        </a:rPr>
                        <a:t>54%</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EBE683"/>
                    </a:solidFill>
                  </a:tcPr>
                </a:tc>
                <a:tc>
                  <a:txBody>
                    <a:bodyPr/>
                    <a:lstStyle/>
                    <a:p>
                      <a:pPr algn="ctr" fontAlgn="ctr"/>
                      <a:r>
                        <a:rPr lang="en-US" sz="1100" b="0" i="0" u="none" strike="noStrike">
                          <a:solidFill>
                            <a:srgbClr val="000000"/>
                          </a:solidFill>
                          <a:effectLst/>
                          <a:latin typeface="Calibri"/>
                        </a:rPr>
                        <a:t>64%</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DDD82"/>
                    </a:solidFill>
                  </a:tcPr>
                </a:tc>
              </a:tr>
              <a:tr h="221673">
                <a:tc>
                  <a:txBody>
                    <a:bodyPr/>
                    <a:lstStyle/>
                    <a:p>
                      <a:pPr algn="l" fontAlgn="b"/>
                      <a:r>
                        <a:rPr lang="en-US" sz="1100" b="0" i="0" u="none" strike="noStrike">
                          <a:solidFill>
                            <a:srgbClr val="000000"/>
                          </a:solidFill>
                          <a:effectLst/>
                          <a:latin typeface="Calibri"/>
                        </a:rPr>
                        <a:t>Accessible Public Electronic Kiosks or ATMs</a:t>
                      </a:r>
                    </a:p>
                  </a:txBody>
                  <a:tcPr marL="85725" marR="9525" marT="9525"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23%</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BA877"/>
                    </a:solidFill>
                  </a:tcPr>
                </a:tc>
                <a:tc>
                  <a:txBody>
                    <a:bodyPr/>
                    <a:lstStyle/>
                    <a:p>
                      <a:pPr algn="ctr" fontAlgn="ctr"/>
                      <a:r>
                        <a:rPr lang="en-US" sz="1100" b="0" i="0" u="none" strike="noStrike">
                          <a:solidFill>
                            <a:srgbClr val="000000"/>
                          </a:solidFill>
                          <a:effectLst/>
                          <a:latin typeface="Calibri"/>
                        </a:rPr>
                        <a:t>50%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7E984"/>
                    </a:solidFill>
                  </a:tcPr>
                </a:tc>
                <a:tc>
                  <a:txBody>
                    <a:bodyPr/>
                    <a:lstStyle/>
                    <a:p>
                      <a:pPr algn="ctr" fontAlgn="ctr"/>
                      <a:r>
                        <a:rPr lang="en-US" sz="1100" b="0" i="0" u="none" strike="noStrike">
                          <a:solidFill>
                            <a:srgbClr val="000000"/>
                          </a:solidFill>
                          <a:effectLst/>
                          <a:latin typeface="Calibri"/>
                        </a:rPr>
                        <a:t>36%</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DCC7E"/>
                    </a:solidFill>
                  </a:tcPr>
                </a:tc>
                <a:tc>
                  <a:txBody>
                    <a:bodyPr/>
                    <a:lstStyle/>
                    <a:p>
                      <a:pPr algn="ctr" fontAlgn="ctr"/>
                      <a:r>
                        <a:rPr lang="en-US" sz="1100" b="0" i="0" u="none" strike="noStrike" dirty="0">
                          <a:solidFill>
                            <a:srgbClr val="000000"/>
                          </a:solidFill>
                          <a:effectLst/>
                          <a:latin typeface="Calibri"/>
                        </a:rPr>
                        <a:t>50%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7E984"/>
                    </a:solidFill>
                  </a:tcPr>
                </a:tc>
              </a:tr>
            </a:tbl>
          </a:graphicData>
        </a:graphic>
      </p:graphicFrame>
      <p:sp>
        <p:nvSpPr>
          <p:cNvPr id="5" name="สี่เหลี่ยมผืนผ้ามุมมน 4"/>
          <p:cNvSpPr/>
          <p:nvPr/>
        </p:nvSpPr>
        <p:spPr>
          <a:xfrm>
            <a:off x="6973389" y="1434737"/>
            <a:ext cx="914400" cy="5029200"/>
          </a:xfrm>
          <a:prstGeom prst="roundRect">
            <a:avLst>
              <a:gd name="adj" fmla="val 38096"/>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CCCFF"/>
          </a:solidFill>
        </p:spPr>
        <p:txBody>
          <a:bodyPr>
            <a:noAutofit/>
          </a:bodyPr>
          <a:lstStyle/>
          <a:p>
            <a:r>
              <a:rPr lang="en-US" sz="3200" dirty="0" smtClean="0">
                <a:solidFill>
                  <a:srgbClr val="D00000"/>
                </a:solidFill>
              </a:rPr>
              <a:t>Critical Level of CRPD ICT Accessibility in Asia Pacific Region</a:t>
            </a:r>
            <a:endParaRPr lang="en-US" sz="3200" dirty="0">
              <a:solidFill>
                <a:srgbClr val="D00000"/>
              </a:solidFill>
            </a:endParaRPr>
          </a:p>
        </p:txBody>
      </p:sp>
      <p:sp>
        <p:nvSpPr>
          <p:cNvPr id="3" name="Content Placeholder 2"/>
          <p:cNvSpPr>
            <a:spLocks noGrp="1"/>
          </p:cNvSpPr>
          <p:nvPr>
            <p:ph idx="1"/>
          </p:nvPr>
        </p:nvSpPr>
        <p:spPr/>
        <p:txBody>
          <a:bodyPr>
            <a:normAutofit/>
          </a:bodyPr>
          <a:lstStyle/>
          <a:p>
            <a:r>
              <a:rPr lang="en-US" sz="2400" dirty="0" smtClean="0"/>
              <a:t>Video or Audio Description for the Blind  	  		8%</a:t>
            </a:r>
          </a:p>
          <a:p>
            <a:r>
              <a:rPr lang="en-US" sz="2400" dirty="0" smtClean="0"/>
              <a:t>Captioning of Live Programs				17%</a:t>
            </a:r>
            <a:endParaRPr lang="en-US" sz="2400" dirty="0"/>
          </a:p>
          <a:p>
            <a:r>
              <a:rPr lang="en-US" sz="2400" dirty="0" smtClean="0"/>
              <a:t>Captioning of pre-recorded programs or movies		17%</a:t>
            </a:r>
          </a:p>
          <a:p>
            <a:r>
              <a:rPr lang="en-US" sz="2400" dirty="0" smtClean="0"/>
              <a:t>Screen Reader in Minority Language of the Country	17%</a:t>
            </a:r>
          </a:p>
          <a:p>
            <a:r>
              <a:rPr lang="en-US" sz="2400" dirty="0" smtClean="0"/>
              <a:t>Programs to facilitate the Usage of Telephony by </a:t>
            </a:r>
            <a:r>
              <a:rPr lang="en-US" sz="2400" dirty="0" err="1" smtClean="0"/>
              <a:t>PwDs</a:t>
            </a:r>
            <a:r>
              <a:rPr lang="en-US" sz="2400" dirty="0" smtClean="0"/>
              <a:t>	29%</a:t>
            </a:r>
          </a:p>
          <a:p>
            <a:r>
              <a:rPr lang="en-US" sz="2400" dirty="0" smtClean="0"/>
              <a:t>Accessible Web Sites among the top 10 Commercial and Media Ones						33%</a:t>
            </a:r>
          </a:p>
          <a:p>
            <a:r>
              <a:rPr lang="en-US" sz="2400" dirty="0" smtClean="0"/>
              <a:t>Accessible Public Electronic Kiosks or ATMs		36%</a:t>
            </a:r>
          </a:p>
          <a:p>
            <a:r>
              <a:rPr lang="en-US" sz="2400" dirty="0" smtClean="0"/>
              <a:t>Accessible Government Web Sites				43%</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CCCFF"/>
          </a:solidFill>
        </p:spPr>
        <p:txBody>
          <a:bodyPr>
            <a:noAutofit/>
          </a:bodyPr>
          <a:lstStyle/>
          <a:p>
            <a:r>
              <a:rPr lang="en-US" sz="3200" dirty="0" smtClean="0">
                <a:solidFill>
                  <a:srgbClr val="D00000"/>
                </a:solidFill>
              </a:rPr>
              <a:t>States Parties Levels of CRPD ICT Accessibility </a:t>
            </a:r>
            <a:br>
              <a:rPr lang="en-US" sz="3200" dirty="0" smtClean="0">
                <a:solidFill>
                  <a:srgbClr val="D00000"/>
                </a:solidFill>
              </a:rPr>
            </a:br>
            <a:r>
              <a:rPr lang="en-US" sz="3200" dirty="0" smtClean="0">
                <a:solidFill>
                  <a:srgbClr val="D00000"/>
                </a:solidFill>
              </a:rPr>
              <a:t>Compliance by Level of Human Development</a:t>
            </a:r>
            <a:endParaRPr lang="en-US" sz="3200" dirty="0">
              <a:solidFill>
                <a:srgbClr val="D00000"/>
              </a:solidFill>
            </a:endParaRPr>
          </a:p>
        </p:txBody>
      </p:sp>
      <p:sp>
        <p:nvSpPr>
          <p:cNvPr id="13" name="Content Placeholder 3"/>
          <p:cNvSpPr txBox="1">
            <a:spLocks/>
          </p:cNvSpPr>
          <p:nvPr/>
        </p:nvSpPr>
        <p:spPr>
          <a:xfrm>
            <a:off x="228600" y="6477000"/>
            <a:ext cx="8686800" cy="381000"/>
          </a:xfrm>
          <a:prstGeom prst="rect">
            <a:avLst/>
          </a:prstGeom>
          <a:solidFill>
            <a:schemeClr val="accent5">
              <a:lumMod val="20000"/>
              <a:lumOff val="80000"/>
            </a:schemeClr>
          </a:solidFill>
        </p:spPr>
        <p:txBody>
          <a:bodyPr>
            <a:noAutofit/>
          </a:bodyPr>
          <a:lstStyle/>
          <a:p>
            <a:pPr marL="0" marR="0" lvl="0" indent="0" algn="l" defTabSz="914400" rtl="0" eaLnBrk="1" fontAlgn="auto" latinLnBrk="0" hangingPunct="1">
              <a:lnSpc>
                <a:spcPct val="120000"/>
              </a:lnSpc>
              <a:spcBef>
                <a:spcPct val="20000"/>
              </a:spcBef>
              <a:spcAft>
                <a:spcPts val="0"/>
              </a:spcAft>
              <a:buClrTx/>
              <a:buSzTx/>
              <a:buFont typeface="Arial" pitchFamily="34" charset="0"/>
              <a:buNone/>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Source: Convention on the Rights of Persons with Disabilities 2012 ICT Accessibility Progress Report  </a:t>
            </a: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34788" y="1637946"/>
            <a:ext cx="8274424" cy="45727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5" name="Oval 6"/>
          <p:cNvSpPr/>
          <p:nvPr/>
        </p:nvSpPr>
        <p:spPr>
          <a:xfrm>
            <a:off x="5943600" y="3276600"/>
            <a:ext cx="587187" cy="228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7"/>
          <p:cNvSpPr/>
          <p:nvPr/>
        </p:nvSpPr>
        <p:spPr>
          <a:xfrm>
            <a:off x="5791200" y="4944291"/>
            <a:ext cx="2918012" cy="228600"/>
          </a:xfrm>
          <a:prstGeom prst="ellipse">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9"/>
          <p:cNvSpPr/>
          <p:nvPr/>
        </p:nvSpPr>
        <p:spPr>
          <a:xfrm>
            <a:off x="6454587" y="2446020"/>
            <a:ext cx="2308413" cy="25908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1"/>
          <p:cNvSpPr/>
          <p:nvPr/>
        </p:nvSpPr>
        <p:spPr>
          <a:xfrm>
            <a:off x="6553200" y="3086100"/>
            <a:ext cx="2209800" cy="11049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สี่เหลี่ยมผืนผ้ามุมมน 18"/>
          <p:cNvSpPr/>
          <p:nvPr/>
        </p:nvSpPr>
        <p:spPr>
          <a:xfrm>
            <a:off x="8001000" y="1563189"/>
            <a:ext cx="708212" cy="4686653"/>
          </a:xfrm>
          <a:prstGeom prst="roundRect">
            <a:avLst>
              <a:gd name="adj" fmla="val 38096"/>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xmlns="" val="19522987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CCCFF"/>
          </a:solidFill>
        </p:spPr>
        <p:txBody>
          <a:bodyPr>
            <a:noAutofit/>
          </a:bodyPr>
          <a:lstStyle/>
          <a:p>
            <a:r>
              <a:rPr lang="en-US" sz="3200" dirty="0" smtClean="0">
                <a:solidFill>
                  <a:srgbClr val="D00000"/>
                </a:solidFill>
              </a:rPr>
              <a:t>Critical Level of CRPD ICT Accessibility Compliance by Level of Human Development </a:t>
            </a:r>
            <a:endParaRPr lang="en-US" sz="3200" dirty="0">
              <a:solidFill>
                <a:srgbClr val="D00000"/>
              </a:solidFill>
            </a:endParaRPr>
          </a:p>
        </p:txBody>
      </p:sp>
      <p:sp>
        <p:nvSpPr>
          <p:cNvPr id="3" name="Content Placeholder 2"/>
          <p:cNvSpPr>
            <a:spLocks noGrp="1"/>
          </p:cNvSpPr>
          <p:nvPr>
            <p:ph idx="1"/>
          </p:nvPr>
        </p:nvSpPr>
        <p:spPr/>
        <p:txBody>
          <a:bodyPr>
            <a:normAutofit/>
          </a:bodyPr>
          <a:lstStyle/>
          <a:p>
            <a:r>
              <a:rPr lang="en-US" sz="2000" b="1" dirty="0" smtClean="0">
                <a:solidFill>
                  <a:schemeClr val="accent6">
                    <a:lumMod val="75000"/>
                  </a:schemeClr>
                </a:solidFill>
              </a:rPr>
              <a:t>Screen Reader in minority language of the country   </a:t>
            </a:r>
            <a:r>
              <a:rPr lang="en-US" sz="2000" b="1" dirty="0">
                <a:solidFill>
                  <a:schemeClr val="accent6">
                    <a:lumMod val="75000"/>
                  </a:schemeClr>
                </a:solidFill>
              </a:rPr>
              <a:t>(</a:t>
            </a:r>
            <a:r>
              <a:rPr lang="en-US" sz="2000" b="1" dirty="0" smtClean="0">
                <a:solidFill>
                  <a:schemeClr val="accent6">
                    <a:lumMod val="75000"/>
                  </a:schemeClr>
                </a:solidFill>
              </a:rPr>
              <a:t>All levels)</a:t>
            </a:r>
          </a:p>
          <a:p>
            <a:r>
              <a:rPr lang="en-US" sz="2000" b="1" dirty="0" smtClean="0">
                <a:solidFill>
                  <a:schemeClr val="accent6">
                    <a:lumMod val="75000"/>
                  </a:schemeClr>
                </a:solidFill>
              </a:rPr>
              <a:t>Captioning of pre-recorded programs or movies (All levels)</a:t>
            </a:r>
          </a:p>
          <a:p>
            <a:r>
              <a:rPr lang="en-US" sz="2000" b="1" dirty="0" smtClean="0">
                <a:solidFill>
                  <a:schemeClr val="accent6">
                    <a:lumMod val="75000"/>
                  </a:schemeClr>
                </a:solidFill>
              </a:rPr>
              <a:t>Video or Audio Description for the Blind (All levels)</a:t>
            </a:r>
          </a:p>
          <a:p>
            <a:r>
              <a:rPr lang="en-US" sz="2000" dirty="0" smtClean="0"/>
              <a:t> Wireless Telephone Handset with Accessibility Features (3 levels)</a:t>
            </a:r>
          </a:p>
          <a:p>
            <a:r>
              <a:rPr lang="en-US" sz="2000" dirty="0" smtClean="0"/>
              <a:t>Captioning of Live Programs (3 levels)</a:t>
            </a:r>
          </a:p>
          <a:p>
            <a:r>
              <a:rPr lang="en-US" sz="2000" dirty="0" smtClean="0"/>
              <a:t>Programs to facilitate the Usage of Telephony by PWDs (3 levels)</a:t>
            </a:r>
          </a:p>
          <a:p>
            <a:r>
              <a:rPr lang="en-US" sz="2000" dirty="0" smtClean="0"/>
              <a:t>Accessible Web Sites among the top 10 Commercial and Media Ones (3 levels)</a:t>
            </a:r>
          </a:p>
          <a:p>
            <a:r>
              <a:rPr lang="en-US" sz="2000" dirty="0" smtClean="0"/>
              <a:t>Accessible Public Electronic Kiosks or ATMs (3 levels)</a:t>
            </a:r>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BD9EB"/>
          </a:solidFill>
        </p:spPr>
        <p:txBody>
          <a:bodyPr>
            <a:normAutofit/>
          </a:bodyPr>
          <a:lstStyle/>
          <a:p>
            <a:r>
              <a:rPr lang="en-US" sz="3600" dirty="0" smtClean="0">
                <a:solidFill>
                  <a:srgbClr val="D00000"/>
                </a:solidFill>
              </a:rPr>
              <a:t>Looking for Future Technology</a:t>
            </a:r>
            <a:endParaRPr lang="en-US" sz="3600" dirty="0">
              <a:solidFill>
                <a:srgbClr val="D00000"/>
              </a:solidFill>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sz="2800" dirty="0" smtClean="0"/>
              <a:t>To support countries that show less implementation on ICT accessibility:</a:t>
            </a:r>
          </a:p>
          <a:p>
            <a:pPr marL="395288" indent="-395288"/>
            <a:r>
              <a:rPr lang="en-US" sz="2800" dirty="0" smtClean="0">
                <a:solidFill>
                  <a:srgbClr val="D00000"/>
                </a:solidFill>
              </a:rPr>
              <a:t>Speech Syntheses for Minority Languages in each  countries </a:t>
            </a:r>
            <a:r>
              <a:rPr lang="en-US" sz="2800" dirty="0" smtClean="0">
                <a:solidFill>
                  <a:srgbClr val="0070C0"/>
                </a:solidFill>
              </a:rPr>
              <a:t>: Open platform for development</a:t>
            </a:r>
          </a:p>
          <a:p>
            <a:pPr marL="395288" indent="-395288"/>
            <a:r>
              <a:rPr lang="en-US" sz="2800" dirty="0" smtClean="0">
                <a:solidFill>
                  <a:srgbClr val="D00000"/>
                </a:solidFill>
              </a:rPr>
              <a:t>Tools for captioning; prerecorded and live captioning media  : </a:t>
            </a:r>
            <a:r>
              <a:rPr lang="en-US" sz="2800" dirty="0" smtClean="0">
                <a:solidFill>
                  <a:srgbClr val="0070C0"/>
                </a:solidFill>
              </a:rPr>
              <a:t>Captioning Process</a:t>
            </a:r>
          </a:p>
          <a:p>
            <a:pPr marL="0" indent="0"/>
            <a:r>
              <a:rPr lang="en-US" sz="2800" dirty="0">
                <a:solidFill>
                  <a:srgbClr val="D00000"/>
                </a:solidFill>
              </a:rPr>
              <a:t> </a:t>
            </a:r>
            <a:r>
              <a:rPr lang="en-US" sz="2800" dirty="0" smtClean="0">
                <a:solidFill>
                  <a:srgbClr val="D00000"/>
                </a:solidFill>
              </a:rPr>
              <a:t>   Tools for or Audio Description : </a:t>
            </a:r>
            <a:r>
              <a:rPr lang="en-US" sz="2800" dirty="0" smtClean="0">
                <a:solidFill>
                  <a:srgbClr val="0070C0"/>
                </a:solidFill>
              </a:rPr>
              <a:t>Audio description Guideline</a:t>
            </a:r>
          </a:p>
          <a:p>
            <a:pPr marL="395288" indent="-395288"/>
            <a:r>
              <a:rPr lang="en-US" sz="2800" dirty="0" smtClean="0">
                <a:solidFill>
                  <a:srgbClr val="D00000"/>
                </a:solidFill>
              </a:rPr>
              <a:t>Wireless Telephone Handset with Accessibility  Features : </a:t>
            </a:r>
            <a:r>
              <a:rPr lang="en-US" sz="2800" dirty="0" smtClean="0">
                <a:solidFill>
                  <a:srgbClr val="0070C0"/>
                </a:solidFill>
              </a:rPr>
              <a:t>keyboard layout</a:t>
            </a:r>
          </a:p>
          <a:p>
            <a:pPr marL="395288" indent="-395288"/>
            <a:r>
              <a:rPr lang="en-US" sz="2800" dirty="0" smtClean="0">
                <a:solidFill>
                  <a:srgbClr val="FF0000"/>
                </a:solidFill>
              </a:rPr>
              <a:t>Programs </a:t>
            </a:r>
            <a:r>
              <a:rPr lang="en-US" sz="2800" dirty="0" smtClean="0">
                <a:solidFill>
                  <a:srgbClr val="FF0000"/>
                </a:solidFill>
              </a:rPr>
              <a:t>to facilitate the Usage of Telephony by </a:t>
            </a:r>
            <a:r>
              <a:rPr lang="en-US" sz="2800" dirty="0" err="1" smtClean="0">
                <a:solidFill>
                  <a:srgbClr val="FF0000"/>
                </a:solidFill>
              </a:rPr>
              <a:t>PwDs</a:t>
            </a:r>
            <a:r>
              <a:rPr lang="en-US" sz="2800" dirty="0" smtClean="0">
                <a:solidFill>
                  <a:srgbClr val="FF0000"/>
                </a:solidFill>
              </a:rPr>
              <a:t> </a:t>
            </a:r>
            <a:r>
              <a:rPr lang="en-US" sz="2800" dirty="0" smtClean="0">
                <a:solidFill>
                  <a:srgbClr val="FF0000"/>
                </a:solidFill>
              </a:rPr>
              <a:t> </a:t>
            </a:r>
            <a:r>
              <a:rPr lang="en-US" sz="2800" dirty="0" smtClean="0">
                <a:solidFill>
                  <a:srgbClr val="D00000"/>
                </a:solidFill>
              </a:rPr>
              <a:t>: </a:t>
            </a:r>
            <a:r>
              <a:rPr lang="en-US" sz="2800" dirty="0" smtClean="0">
                <a:solidFill>
                  <a:srgbClr val="0070C0"/>
                </a:solidFill>
              </a:rPr>
              <a:t>relay service mobile application, mobile application for the blinds</a:t>
            </a:r>
          </a:p>
          <a:p>
            <a:pPr marL="395288" indent="-395288"/>
            <a:r>
              <a:rPr lang="en-US" sz="2800" dirty="0" smtClean="0">
                <a:solidFill>
                  <a:srgbClr val="D00000"/>
                </a:solidFill>
              </a:rPr>
              <a:t>Tools for accessible website development and tools for accessibility checking</a:t>
            </a:r>
          </a:p>
          <a:p>
            <a:pPr marL="395288" indent="-395288"/>
            <a:r>
              <a:rPr lang="en-US" sz="2800" dirty="0" smtClean="0">
                <a:solidFill>
                  <a:srgbClr val="D00000"/>
                </a:solidFill>
              </a:rPr>
              <a:t>Standard Software </a:t>
            </a:r>
            <a:r>
              <a:rPr lang="en-US" sz="2800" dirty="0" err="1" smtClean="0">
                <a:solidFill>
                  <a:srgbClr val="D00000"/>
                </a:solidFill>
              </a:rPr>
              <a:t>protocal</a:t>
            </a:r>
            <a:r>
              <a:rPr lang="en-US" sz="2800" dirty="0" smtClean="0">
                <a:solidFill>
                  <a:srgbClr val="D00000"/>
                </a:solidFill>
              </a:rPr>
              <a:t> for Talking ATM</a:t>
            </a:r>
          </a:p>
          <a:p>
            <a:pPr marL="395288" indent="-395288"/>
            <a:endParaRPr 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BD9EB"/>
          </a:solidFill>
        </p:spPr>
        <p:txBody>
          <a:bodyPr/>
          <a:lstStyle/>
          <a:p>
            <a:r>
              <a:rPr lang="en-US" dirty="0" smtClean="0"/>
              <a:t>Best Practice in Thailand</a:t>
            </a:r>
            <a:endParaRPr lang="en-US" dirty="0"/>
          </a:p>
        </p:txBody>
      </p:sp>
      <p:sp>
        <p:nvSpPr>
          <p:cNvPr id="5" name="Content Placeholder 4"/>
          <p:cNvSpPr>
            <a:spLocks noGrp="1"/>
          </p:cNvSpPr>
          <p:nvPr>
            <p:ph idx="1"/>
          </p:nvPr>
        </p:nvSpPr>
        <p:spPr>
          <a:xfrm>
            <a:off x="4648200" y="3733800"/>
            <a:ext cx="4038600" cy="1524000"/>
          </a:xfrm>
          <a:solidFill>
            <a:schemeClr val="accent6">
              <a:lumMod val="40000"/>
              <a:lumOff val="60000"/>
            </a:schemeClr>
          </a:solidFill>
        </p:spPr>
        <p:txBody>
          <a:bodyPr>
            <a:normAutofit fontScale="77500" lnSpcReduction="20000"/>
          </a:bodyPr>
          <a:lstStyle/>
          <a:p>
            <a:r>
              <a:rPr lang="en-US" sz="2800" dirty="0" smtClean="0"/>
              <a:t>Thai Speech Syntheses</a:t>
            </a:r>
          </a:p>
          <a:p>
            <a:r>
              <a:rPr lang="en-US" sz="2800" dirty="0" smtClean="0"/>
              <a:t>Mongolian </a:t>
            </a:r>
            <a:r>
              <a:rPr lang="en-US" sz="2800" dirty="0" smtClean="0"/>
              <a:t>Speech </a:t>
            </a:r>
            <a:r>
              <a:rPr lang="en-US" sz="2800" dirty="0" smtClean="0"/>
              <a:t>Syntheses</a:t>
            </a:r>
          </a:p>
          <a:p>
            <a:r>
              <a:rPr lang="en-US" sz="2800" dirty="0" smtClean="0"/>
              <a:t>Laos </a:t>
            </a:r>
            <a:r>
              <a:rPr lang="en-US" sz="2800" dirty="0" smtClean="0"/>
              <a:t>Speech </a:t>
            </a:r>
            <a:r>
              <a:rPr lang="en-US" sz="2800" dirty="0" smtClean="0"/>
              <a:t>Syntheses</a:t>
            </a:r>
          </a:p>
          <a:p>
            <a:r>
              <a:rPr lang="en-US" sz="2800" dirty="0" smtClean="0"/>
              <a:t>Bhutanese</a:t>
            </a:r>
            <a:r>
              <a:rPr lang="en-US" sz="2800" b="1" dirty="0" smtClean="0"/>
              <a:t> </a:t>
            </a:r>
            <a:r>
              <a:rPr lang="en-US" sz="2800" dirty="0" smtClean="0"/>
              <a:t>Speech Syntheses</a:t>
            </a:r>
            <a:endParaRPr lang="en-US" sz="2800" b="1" dirty="0"/>
          </a:p>
        </p:txBody>
      </p:sp>
      <p:pic>
        <p:nvPicPr>
          <p:cNvPr id="1026" name="Picture 2" descr="vaja_banner"/>
          <p:cNvPicPr>
            <a:picLocks noChangeAspect="1" noChangeArrowheads="1"/>
          </p:cNvPicPr>
          <p:nvPr/>
        </p:nvPicPr>
        <p:blipFill>
          <a:blip r:embed="rId2" cstate="print"/>
          <a:srcRect/>
          <a:stretch>
            <a:fillRect/>
          </a:stretch>
        </p:blipFill>
        <p:spPr bwMode="auto">
          <a:xfrm>
            <a:off x="1905000" y="1752600"/>
            <a:ext cx="4810125" cy="1381126"/>
          </a:xfrm>
          <a:prstGeom prst="rect">
            <a:avLst/>
          </a:prstGeom>
          <a:noFill/>
        </p:spPr>
      </p:pic>
      <p:sp>
        <p:nvSpPr>
          <p:cNvPr id="6" name="TextBox 5"/>
          <p:cNvSpPr txBox="1"/>
          <p:nvPr/>
        </p:nvSpPr>
        <p:spPr>
          <a:xfrm>
            <a:off x="685800" y="3733800"/>
            <a:ext cx="3657600" cy="1631216"/>
          </a:xfrm>
          <a:prstGeom prst="rect">
            <a:avLst/>
          </a:prstGeom>
          <a:solidFill>
            <a:schemeClr val="accent6">
              <a:lumMod val="40000"/>
              <a:lumOff val="60000"/>
            </a:schemeClr>
          </a:solidFill>
        </p:spPr>
        <p:txBody>
          <a:bodyPr wrap="square" rtlCol="0">
            <a:spAutoFit/>
          </a:bodyPr>
          <a:lstStyle/>
          <a:p>
            <a:pPr algn="ctr"/>
            <a:r>
              <a:rPr lang="en-US" sz="2000" dirty="0" smtClean="0"/>
              <a:t>Open Platform for Speech Syntheses  Development</a:t>
            </a:r>
          </a:p>
          <a:p>
            <a:pPr>
              <a:buFontTx/>
              <a:buChar char="-"/>
            </a:pPr>
            <a:r>
              <a:rPr lang="en-US" sz="2000" dirty="0" smtClean="0"/>
              <a:t>  </a:t>
            </a:r>
            <a:r>
              <a:rPr lang="en-US" sz="2000" dirty="0" err="1" smtClean="0"/>
              <a:t>Msapi</a:t>
            </a:r>
            <a:r>
              <a:rPr lang="en-US" sz="2000" dirty="0" smtClean="0"/>
              <a:t> based</a:t>
            </a:r>
          </a:p>
          <a:p>
            <a:pPr>
              <a:buFontTx/>
              <a:buChar char="-"/>
            </a:pPr>
            <a:r>
              <a:rPr lang="en-US" sz="2000" dirty="0" smtClean="0"/>
              <a:t> </a:t>
            </a:r>
            <a:r>
              <a:rPr lang="en-US" sz="2000" dirty="0" smtClean="0"/>
              <a:t> Android Based</a:t>
            </a:r>
          </a:p>
          <a:p>
            <a:pPr>
              <a:buFontTx/>
              <a:buChar char="-"/>
            </a:pPr>
            <a:r>
              <a:rPr lang="en-US" sz="2000" dirty="0" smtClean="0"/>
              <a:t>  Linux Based</a:t>
            </a:r>
            <a:endParaRPr lang="en-US" sz="2000" dirty="0"/>
          </a:p>
        </p:txBody>
      </p:sp>
      <p:sp>
        <p:nvSpPr>
          <p:cNvPr id="7" name="Content Placeholder 4"/>
          <p:cNvSpPr txBox="1">
            <a:spLocks/>
          </p:cNvSpPr>
          <p:nvPr/>
        </p:nvSpPr>
        <p:spPr>
          <a:xfrm>
            <a:off x="228600" y="3810000"/>
            <a:ext cx="4267200" cy="1828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47800" y="304800"/>
            <a:ext cx="7467600" cy="1096962"/>
          </a:xfrm>
          <a:solidFill>
            <a:srgbClr val="CCCCFF"/>
          </a:solidFill>
        </p:spPr>
        <p:txBody>
          <a:bodyPr>
            <a:normAutofit/>
          </a:bodyPr>
          <a:lstStyle/>
          <a:p>
            <a:r>
              <a:rPr lang="en-US" sz="3200" dirty="0" smtClean="0"/>
              <a:t>Thai Telecommunication Relay Service</a:t>
            </a:r>
            <a:endParaRPr lang="en-US" sz="3200" dirty="0"/>
          </a:p>
        </p:txBody>
      </p:sp>
      <p:grpSp>
        <p:nvGrpSpPr>
          <p:cNvPr id="15" name="Group 14"/>
          <p:cNvGrpSpPr/>
          <p:nvPr/>
        </p:nvGrpSpPr>
        <p:grpSpPr>
          <a:xfrm>
            <a:off x="0" y="2133600"/>
            <a:ext cx="8895253" cy="1873117"/>
            <a:chOff x="126122" y="2984708"/>
            <a:chExt cx="8895253" cy="1873117"/>
          </a:xfrm>
        </p:grpSpPr>
        <p:pic>
          <p:nvPicPr>
            <p:cNvPr id="6" name="Picture 4"/>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r="66530"/>
            <a:stretch/>
          </p:blipFill>
          <p:spPr bwMode="auto">
            <a:xfrm>
              <a:off x="126122" y="3010921"/>
              <a:ext cx="1419785" cy="184690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7" name="Picture 5"/>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r="65996"/>
            <a:stretch/>
          </p:blipFill>
          <p:spPr bwMode="auto">
            <a:xfrm>
              <a:off x="4610520" y="3035130"/>
              <a:ext cx="1452729" cy="177085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8" name="Picture 4"/>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33448" r="33103"/>
            <a:stretch/>
          </p:blipFill>
          <p:spPr bwMode="auto">
            <a:xfrm>
              <a:off x="1640676" y="2997105"/>
              <a:ext cx="1418850" cy="184690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9" name="Picture 4"/>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66822"/>
            <a:stretch/>
          </p:blipFill>
          <p:spPr bwMode="auto">
            <a:xfrm>
              <a:off x="3152844" y="2984708"/>
              <a:ext cx="1407372" cy="184690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 name="Picture 5"/>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33212" r="33577"/>
            <a:stretch/>
          </p:blipFill>
          <p:spPr bwMode="auto">
            <a:xfrm>
              <a:off x="6126434" y="3060758"/>
              <a:ext cx="1418898" cy="177085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1" name="Picture 5"/>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66808"/>
            <a:stretch/>
          </p:blipFill>
          <p:spPr bwMode="auto">
            <a:xfrm>
              <a:off x="7603308" y="3060758"/>
              <a:ext cx="1418067" cy="177085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grpSp>
      <p:pic>
        <p:nvPicPr>
          <p:cNvPr id="12" name="Picture 2" descr="C:\Users\Sirilak\Desktop\FW__logo_กสทช._(ตัวใหม่ครับ)\LOGO NBTC_WITH_TEXT.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28600" y="228600"/>
            <a:ext cx="990600" cy="1004631"/>
          </a:xfrm>
          <a:prstGeom prst="rect">
            <a:avLst/>
          </a:prstGeom>
          <a:noFill/>
          <a:extLst>
            <a:ext uri="{909E8E84-426E-40DD-AFC4-6F175D3DCCD1}">
              <a14:hiddenFill xmlns:a14="http://schemas.microsoft.com/office/drawing/2010/main" xmlns="">
                <a:solidFill>
                  <a:srgbClr val="FFFFFF"/>
                </a:solidFill>
              </a14:hiddenFill>
            </a:ext>
          </a:extLst>
        </p:spPr>
      </p:pic>
      <p:pic>
        <p:nvPicPr>
          <p:cNvPr id="13" name="Picture 2" descr="C:\Users\Sirilak\Desktop\USO Logo.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0" y="6070403"/>
            <a:ext cx="1708272" cy="787597"/>
          </a:xfrm>
          <a:prstGeom prst="rect">
            <a:avLst/>
          </a:prstGeom>
          <a:noFill/>
          <a:extLst>
            <a:ext uri="{909E8E84-426E-40DD-AFC4-6F175D3DCCD1}">
              <a14:hiddenFill xmlns:a14="http://schemas.microsoft.com/office/drawing/2010/main" xmlns="">
                <a:solidFill>
                  <a:srgbClr val="FFFFFF"/>
                </a:solidFill>
              </a14:hiddenFill>
            </a:ext>
          </a:extLst>
        </p:spPr>
      </p:pic>
      <p:pic>
        <p:nvPicPr>
          <p:cNvPr id="14" name="Picture 8" descr="J:\My Documents\My Picture\Logo\มูลนิธิสากล.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8135888" y="5736949"/>
            <a:ext cx="1008112" cy="1121051"/>
          </a:xfrm>
          <a:prstGeom prst="rect">
            <a:avLst/>
          </a:prstGeom>
          <a:noFill/>
          <a:extLst>
            <a:ext uri="{909E8E84-426E-40DD-AFC4-6F175D3DCCD1}">
              <a14:hiddenFill xmlns:a14="http://schemas.microsoft.com/office/drawing/2010/main" xmlns="">
                <a:solidFill>
                  <a:srgbClr val="FFFFFF"/>
                </a:solidFill>
              </a14:hiddenFill>
            </a:ext>
          </a:extLst>
        </p:spPr>
      </p:pic>
      <p:sp>
        <p:nvSpPr>
          <p:cNvPr id="16" name="TextBox 15"/>
          <p:cNvSpPr txBox="1"/>
          <p:nvPr/>
        </p:nvSpPr>
        <p:spPr>
          <a:xfrm>
            <a:off x="3352800" y="1524000"/>
            <a:ext cx="2514600" cy="461665"/>
          </a:xfrm>
          <a:prstGeom prst="rect">
            <a:avLst/>
          </a:prstGeom>
          <a:solidFill>
            <a:schemeClr val="accent6">
              <a:lumMod val="60000"/>
              <a:lumOff val="40000"/>
            </a:schemeClr>
          </a:solidFill>
        </p:spPr>
        <p:txBody>
          <a:bodyPr wrap="square" rtlCol="0">
            <a:spAutoFit/>
          </a:bodyPr>
          <a:lstStyle/>
          <a:p>
            <a:pPr algn="ctr"/>
            <a:r>
              <a:rPr lang="en-US" sz="2400" dirty="0" smtClean="0"/>
              <a:t>6 services of TTRS</a:t>
            </a:r>
            <a:endParaRPr lang="en-US" sz="2400" dirty="0"/>
          </a:p>
        </p:txBody>
      </p:sp>
      <p:pic>
        <p:nvPicPr>
          <p:cNvPr id="17" name="รูปภาพ 11"/>
          <p:cNvPicPr>
            <a:picLocks noChangeAspect="1"/>
          </p:cNvPicPr>
          <p:nvPr/>
        </p:nvPicPr>
        <p:blipFill>
          <a:blip r:embed="rId7" cstate="print">
            <a:extLst>
              <a:ext uri="{28A0092B-C50C-407E-A947-70E740481C1C}">
                <a14:useLocalDpi xmlns="" xmlns:a14="http://schemas.microsoft.com/office/drawing/2010/main" val="0"/>
              </a:ext>
            </a:extLst>
          </a:blip>
          <a:stretch>
            <a:fillRect/>
          </a:stretch>
        </p:blipFill>
        <p:spPr>
          <a:xfrm>
            <a:off x="228600" y="4114800"/>
            <a:ext cx="2626118" cy="1752600"/>
          </a:xfrm>
          <a:prstGeom prst="rect">
            <a:avLst/>
          </a:prstGeom>
        </p:spPr>
      </p:pic>
      <p:pic>
        <p:nvPicPr>
          <p:cNvPr id="18" name="ตัวแทนเนื้อหา 10"/>
          <p:cNvPicPr>
            <a:picLocks noChangeAspect="1"/>
          </p:cNvPicPr>
          <p:nvPr/>
        </p:nvPicPr>
        <p:blipFill>
          <a:blip r:embed="rId8" cstate="print">
            <a:extLst>
              <a:ext uri="{28A0092B-C50C-407E-A947-70E740481C1C}">
                <a14:useLocalDpi xmlns="" xmlns:a14="http://schemas.microsoft.com/office/drawing/2010/main" val="0"/>
              </a:ext>
            </a:extLst>
          </a:blip>
          <a:stretch>
            <a:fillRect/>
          </a:stretch>
        </p:blipFill>
        <p:spPr>
          <a:xfrm>
            <a:off x="2971800" y="4114800"/>
            <a:ext cx="2667000" cy="1759942"/>
          </a:xfrm>
          <a:prstGeom prst="rect">
            <a:avLst/>
          </a:prstGeom>
        </p:spPr>
      </p:pic>
      <p:pic>
        <p:nvPicPr>
          <p:cNvPr id="21" name="Picture 4" descr="http://www.dailynews.co.th/sites/default/files/imagecache/620x245/cover/171339.jpg"/>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5791200" y="4114800"/>
            <a:ext cx="3124200" cy="1828335"/>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ชุดรูปแบบของ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4860</TotalTime>
  <Words>710</Words>
  <Application>Microsoft Office PowerPoint</Application>
  <PresentationFormat>On-screen Show (4:3)</PresentationFormat>
  <Paragraphs>183</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Assistive, accessible technologies  of the future</vt:lpstr>
      <vt:lpstr>ICT Accessibility Benchmark</vt:lpstr>
      <vt:lpstr>States Parties Level of CRPD ICT Accessibility  Compliance by  Region</vt:lpstr>
      <vt:lpstr>Critical Level of CRPD ICT Accessibility in Asia Pacific Region</vt:lpstr>
      <vt:lpstr>States Parties Levels of CRPD ICT Accessibility  Compliance by Level of Human Development</vt:lpstr>
      <vt:lpstr>Critical Level of CRPD ICT Accessibility Compliance by Level of Human Development </vt:lpstr>
      <vt:lpstr>Looking for Future Technology</vt:lpstr>
      <vt:lpstr>Best Practice in Thailand</vt:lpstr>
      <vt:lpstr>Thai Telecommunication Relay Service</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Assistive, accessible technologies of the future</dc:title>
  <dc:creator>Nectec</dc:creator>
  <cp:lastModifiedBy>Nectec</cp:lastModifiedBy>
  <cp:revision>89</cp:revision>
  <dcterms:created xsi:type="dcterms:W3CDTF">2013-04-23T00:31:05Z</dcterms:created>
  <dcterms:modified xsi:type="dcterms:W3CDTF">2013-04-29T01:02:34Z</dcterms:modified>
</cp:coreProperties>
</file>